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62" r:id="rId6"/>
    <p:sldId id="259" r:id="rId7"/>
    <p:sldId id="263" r:id="rId8"/>
    <p:sldId id="265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66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254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9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1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86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2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09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8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32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9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55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1091C-18FD-4C0F-AB6E-708FF4E7F07B}" type="datetimeFigureOut">
              <a:rPr lang="en-GB" smtClean="0"/>
              <a:t>15/08/2020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6B5D-540F-4610-B8B8-F9A2EF0B40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38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10.m4a"/><Relationship Id="rId7" Type="http://schemas.microsoft.com/office/2007/relationships/hdphoto" Target="../media/hdphoto2.wdp"/><Relationship Id="rId2" Type="http://schemas.microsoft.com/office/2007/relationships/media" Target="../media/media10.m4a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.png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7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737" y="1592626"/>
            <a:ext cx="7772400" cy="2387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536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the </a:t>
            </a:r>
            <a:r>
              <a:rPr lang="en-GB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 year to be alive?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47"/>
    </mc:Choice>
    <mc:Fallback>
      <p:transition spd="slow" advTm="6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5" b="97187" l="3750" r="87000">
                        <a14:foregroundMark x1="7417" y1="40026" x2="7417" y2="40026"/>
                        <a14:foregroundMark x1="20000" y1="56522" x2="20000" y2="56522"/>
                        <a14:foregroundMark x1="18000" y1="57801" x2="17750" y2="58440"/>
                        <a14:foregroundMark x1="17750" y1="58440" x2="17750" y2="58440"/>
                        <a14:foregroundMark x1="17750" y1="58440" x2="19583" y2="58696"/>
                        <a14:foregroundMark x1="21250" y1="59591" x2="21833" y2="59719"/>
                        <a14:foregroundMark x1="23167" y1="64834" x2="23167" y2="65473"/>
                        <a14:foregroundMark x1="23750" y1="70077" x2="23750" y2="70077"/>
                        <a14:foregroundMark x1="24167" y1="71867" x2="24167" y2="71867"/>
                        <a14:foregroundMark x1="24167" y1="87212" x2="24167" y2="87212"/>
                        <a14:foregroundMark x1="22250" y1="86317" x2="22250" y2="86317"/>
                        <a14:foregroundMark x1="22250" y1="84527" x2="22833" y2="80179"/>
                        <a14:foregroundMark x1="22833" y1="79668" x2="22833" y2="79028"/>
                        <a14:foregroundMark x1="22833" y1="77494" x2="22833" y2="77494"/>
                        <a14:foregroundMark x1="22833" y1="76215" x2="22750" y2="74936"/>
                        <a14:foregroundMark x1="22250" y1="73785" x2="22250" y2="73785"/>
                        <a14:foregroundMark x1="22000" y1="73146" x2="22000" y2="73146"/>
                        <a14:foregroundMark x1="22000" y1="73146" x2="22000" y2="73146"/>
                        <a14:foregroundMark x1="17833" y1="59335" x2="17833" y2="59335"/>
                        <a14:foregroundMark x1="16583" y1="57161" x2="16583" y2="57161"/>
                        <a14:foregroundMark x1="69417" y1="61765" x2="69417" y2="61765"/>
                        <a14:foregroundMark x1="69250" y1="63043" x2="68250" y2="65473"/>
                        <a14:foregroundMark x1="79417" y1="16752" x2="79417" y2="16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r="14429" b="3855"/>
          <a:stretch/>
        </p:blipFill>
        <p:spPr>
          <a:xfrm rot="9339917">
            <a:off x="2429339" y="-746088"/>
            <a:ext cx="7458891" cy="5729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5" b="97187" l="3750" r="87000">
                        <a14:foregroundMark x1="7417" y1="40026" x2="7417" y2="40026"/>
                        <a14:foregroundMark x1="20000" y1="56522" x2="20000" y2="56522"/>
                        <a14:foregroundMark x1="18000" y1="57801" x2="17750" y2="58440"/>
                        <a14:foregroundMark x1="17750" y1="58440" x2="17750" y2="58440"/>
                        <a14:foregroundMark x1="17750" y1="58440" x2="19583" y2="58696"/>
                        <a14:foregroundMark x1="21250" y1="59591" x2="21833" y2="59719"/>
                        <a14:foregroundMark x1="23167" y1="64834" x2="23167" y2="65473"/>
                        <a14:foregroundMark x1="23750" y1="70077" x2="23750" y2="70077"/>
                        <a14:foregroundMark x1="24167" y1="71867" x2="24167" y2="71867"/>
                        <a14:foregroundMark x1="24167" y1="87212" x2="24167" y2="87212"/>
                        <a14:foregroundMark x1="22250" y1="86317" x2="22250" y2="86317"/>
                        <a14:foregroundMark x1="22250" y1="84527" x2="22833" y2="80179"/>
                        <a14:foregroundMark x1="22833" y1="79668" x2="22833" y2="79028"/>
                        <a14:foregroundMark x1="22833" y1="77494" x2="22833" y2="77494"/>
                        <a14:foregroundMark x1="22833" y1="76215" x2="22750" y2="74936"/>
                        <a14:foregroundMark x1="22250" y1="73785" x2="22250" y2="73785"/>
                        <a14:foregroundMark x1="22000" y1="73146" x2="22000" y2="73146"/>
                        <a14:foregroundMark x1="22000" y1="73146" x2="22000" y2="73146"/>
                        <a14:foregroundMark x1="17833" y1="59335" x2="17833" y2="59335"/>
                        <a14:foregroundMark x1="16583" y1="57161" x2="16583" y2="57161"/>
                        <a14:foregroundMark x1="69417" y1="61765" x2="69417" y2="61765"/>
                        <a14:foregroundMark x1="69250" y1="63043" x2="68250" y2="65473"/>
                        <a14:foregroundMark x1="79417" y1="16752" x2="79417" y2="16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r="14429" b="3855"/>
          <a:stretch/>
        </p:blipFill>
        <p:spPr>
          <a:xfrm rot="8421880">
            <a:off x="-1974125" y="-995254"/>
            <a:ext cx="8107680" cy="6227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85" b="97187" l="3750" r="87000">
                        <a14:foregroundMark x1="7417" y1="40026" x2="7417" y2="40026"/>
                        <a14:foregroundMark x1="20000" y1="56522" x2="20000" y2="56522"/>
                        <a14:foregroundMark x1="18000" y1="57801" x2="17750" y2="58440"/>
                        <a14:foregroundMark x1="17750" y1="58440" x2="17750" y2="58440"/>
                        <a14:foregroundMark x1="17750" y1="58440" x2="19583" y2="58696"/>
                        <a14:foregroundMark x1="21250" y1="59591" x2="21833" y2="59719"/>
                        <a14:foregroundMark x1="23167" y1="64834" x2="23167" y2="65473"/>
                        <a14:foregroundMark x1="23750" y1="70077" x2="23750" y2="70077"/>
                        <a14:foregroundMark x1="24167" y1="71867" x2="24167" y2="71867"/>
                        <a14:foregroundMark x1="24167" y1="87212" x2="24167" y2="87212"/>
                        <a14:foregroundMark x1="22250" y1="86317" x2="22250" y2="86317"/>
                        <a14:foregroundMark x1="22250" y1="84527" x2="22833" y2="80179"/>
                        <a14:foregroundMark x1="22833" y1="79668" x2="22833" y2="79028"/>
                        <a14:foregroundMark x1="22833" y1="77494" x2="22833" y2="77494"/>
                        <a14:foregroundMark x1="22833" y1="76215" x2="22750" y2="74936"/>
                        <a14:foregroundMark x1="22250" y1="73785" x2="22250" y2="73785"/>
                        <a14:foregroundMark x1="22000" y1="73146" x2="22000" y2="73146"/>
                        <a14:foregroundMark x1="22000" y1="73146" x2="22000" y2="73146"/>
                        <a14:foregroundMark x1="17833" y1="59335" x2="17833" y2="59335"/>
                        <a14:foregroundMark x1="16583" y1="57161" x2="16583" y2="57161"/>
                        <a14:foregroundMark x1="69417" y1="61765" x2="69417" y2="61765"/>
                        <a14:foregroundMark x1="69250" y1="63043" x2="68250" y2="65473"/>
                        <a14:foregroundMark x1="79417" y1="16752" x2="79417" y2="16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0" r="14429" b="3855"/>
          <a:stretch/>
        </p:blipFill>
        <p:spPr>
          <a:xfrm rot="12260083" flipH="1">
            <a:off x="5074685" y="-746087"/>
            <a:ext cx="7458891" cy="5729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93781" y="1674674"/>
            <a:ext cx="5899438" cy="175432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volcanic eruption of 536 could have blocked out sunlight over a huge </a:t>
            </a: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area…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3781" y="5586494"/>
            <a:ext cx="5899438" cy="120032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…leading to crop failures and famines and plague.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1125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785">
        <p:fade/>
      </p:transition>
    </mc:Choice>
    <mc:Fallback>
      <p:transition spd="med" advTm="117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950" y="2419350"/>
            <a:ext cx="642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 thought 2020 was bad…</a:t>
            </a:r>
            <a:endParaRPr lang="en-GB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443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6">
        <p:fade/>
      </p:transition>
    </mc:Choice>
    <mc:Fallback>
      <p:transition spd="slow" advTm="37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398" y="2205949"/>
            <a:ext cx="8280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‘The sun was dimmed, its light seemed to be like the light of the moon</a:t>
            </a:r>
            <a:r>
              <a:rPr lang="en-GB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  <a:p>
            <a:pPr lvl="2"/>
            <a:r>
              <a:rPr lang="en-GB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GB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Procopius  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439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108">
        <p:fade/>
      </p:transition>
    </mc:Choice>
    <mc:Fallback>
      <p:transition spd="med" advTm="91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656" y="1799549"/>
            <a:ext cx="82804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Historians have long been puzzled about why records and chronicles around the world mention famines and crop failures around the year 536.</a:t>
            </a:r>
            <a:endParaRPr lang="en-GB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3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54">
        <p:fade/>
      </p:transition>
    </mc:Choice>
    <mc:Fallback>
      <p:transition spd="med" advTm="99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1"/>
          <a:stretch/>
        </p:blipFill>
        <p:spPr>
          <a:xfrm>
            <a:off x="-9494" y="304799"/>
            <a:ext cx="9153494" cy="64370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06015" y="2823421"/>
            <a:ext cx="262072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‘Failure of bread’– Annals of Ulster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820229" y="3523342"/>
            <a:ext cx="3323771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Snow in August–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Ching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government records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5826" y="4019622"/>
            <a:ext cx="2632284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Cities abandoned – Maya lowlands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82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519">
        <p:split orient="vert"/>
      </p:transition>
    </mc:Choice>
    <mc:Fallback>
      <p:transition spd="slow" advTm="1451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449943"/>
            <a:ext cx="528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historians are </a:t>
            </a:r>
            <a:r>
              <a:rPr lang="en-GB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new form of evidence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emerged </a:t>
            </a:r>
            <a:r>
              <a:rPr lang="en-GB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perhaps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offers an explanation: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6960" y="5275942"/>
            <a:ext cx="182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cores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4" b="100000" l="0" r="100000">
                        <a14:foregroundMark x1="90272" y1="61946" x2="90272" y2="61946"/>
                        <a14:foregroundMark x1="63376" y1="8727" x2="63376" y2="8727"/>
                        <a14:foregroundMark x1="10157" y1="57797" x2="10157" y2="57797"/>
                        <a14:foregroundMark x1="10873" y1="40629" x2="10873" y2="40629"/>
                        <a14:foregroundMark x1="12446" y1="54793" x2="12446" y2="54793"/>
                        <a14:foregroundMark x1="14306" y1="64235" x2="14306" y2="64235"/>
                        <a14:backgroundMark x1="6724" y1="72389" x2="6724" y2="72389"/>
                        <a14:backgroundMark x1="9728" y1="86266" x2="9728" y2="86266"/>
                        <a14:backgroundMark x1="24320" y1="92990" x2="24320" y2="92990"/>
                        <a14:backgroundMark x1="36767" y1="96710" x2="36767" y2="96710"/>
                        <a14:backgroundMark x1="68956" y1="96423" x2="68956" y2="96423"/>
                        <a14:backgroundMark x1="39342" y1="97854" x2="39342" y2="97854"/>
                        <a14:backgroundMark x1="93276" y1="80973" x2="93276" y2="80973"/>
                        <a14:backgroundMark x1="72675" y1="88841" x2="72675" y2="88841"/>
                        <a14:backgroundMark x1="92990" y1="83691" x2="92990" y2="83691"/>
                        <a14:backgroundMark x1="97425" y1="70243" x2="97425" y2="70243"/>
                        <a14:backgroundMark x1="88412" y1="83262" x2="88412" y2="83262"/>
                        <a14:backgroundMark x1="82403" y1="92990" x2="82403" y2="92990"/>
                        <a14:backgroundMark x1="78684" y1="86266" x2="77969" y2="85122"/>
                        <a14:backgroundMark x1="96710" y1="89270" x2="96710" y2="89270"/>
                        <a14:backgroundMark x1="32189" y1="95708" x2="32189" y2="95708"/>
                        <a14:backgroundMark x1="47926" y1="97854" x2="47926" y2="978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0" b="2247"/>
          <a:stretch/>
        </p:blipFill>
        <p:spPr>
          <a:xfrm>
            <a:off x="2306320" y="2045600"/>
            <a:ext cx="3875316" cy="369678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8725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07"/>
    </mc:Choice>
    <mc:Fallback>
      <p:transition spd="slow" advTm="10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400" y="19913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year, ice sheets get a new layer.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22077" y="4783992"/>
            <a:ext cx="9588146" cy="1151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222077" y="3841133"/>
            <a:ext cx="9588146" cy="1151628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222077" y="2802289"/>
            <a:ext cx="9588146" cy="1151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222077" y="1771896"/>
            <a:ext cx="9588146" cy="1151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222077" y="5726850"/>
            <a:ext cx="9588146" cy="1151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222077" y="733039"/>
            <a:ext cx="9588146" cy="1151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124889" y="941249"/>
            <a:ext cx="5355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frozen layers preserve particles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from a given year.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859329"/>
      </p:ext>
    </p:extLst>
  </p:cSld>
  <p:clrMapOvr>
    <a:masterClrMapping/>
  </p:clrMapOvr>
  <p:transition spd="slow" advTm="1062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22077" y="4783992"/>
            <a:ext cx="9588146" cy="1151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222077" y="3841133"/>
            <a:ext cx="9588146" cy="1151628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222077" y="2802289"/>
            <a:ext cx="9588146" cy="1151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222077" y="1771896"/>
            <a:ext cx="9588146" cy="1151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222077" y="5726850"/>
            <a:ext cx="9588146" cy="1151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222077" y="733039"/>
            <a:ext cx="9588146" cy="1151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307771" y="1990334"/>
            <a:ext cx="4826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taking a cross-section of layers, scientists and historians can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those atmospheric particles.</a:t>
            </a:r>
          </a:p>
        </p:txBody>
      </p:sp>
      <p:sp>
        <p:nvSpPr>
          <p:cNvPr id="2" name="Can 1"/>
          <p:cNvSpPr/>
          <p:nvPr/>
        </p:nvSpPr>
        <p:spPr>
          <a:xfrm>
            <a:off x="638628" y="912794"/>
            <a:ext cx="914400" cy="5856677"/>
          </a:xfrm>
          <a:prstGeom prst="can">
            <a:avLst/>
          </a:prstGeom>
          <a:noFill/>
          <a:ln w="571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3093930"/>
      </p:ext>
    </p:extLst>
  </p:cSld>
  <p:clrMapOvr>
    <a:masterClrMapping/>
  </p:clrMapOvr>
  <p:transition spd="slow" advTm="8442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222077" y="4783992"/>
            <a:ext cx="9588146" cy="1151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-222077" y="3841133"/>
            <a:ext cx="9588146" cy="1151628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-222077" y="2802289"/>
            <a:ext cx="9588146" cy="11516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-222077" y="1771896"/>
            <a:ext cx="9588146" cy="1151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222077" y="5726850"/>
            <a:ext cx="9588146" cy="1151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-222077" y="733039"/>
            <a:ext cx="9588146" cy="11516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669143" y="3953917"/>
            <a:ext cx="599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layer from 536, scientists found particles consistent with…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0567324"/>
      </p:ext>
    </p:extLst>
  </p:cSld>
  <p:clrMapOvr>
    <a:masterClrMapping/>
  </p:clrMapOvr>
  <p:transition spd="slow" advTm="578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9144000" cy="6882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8114" y="5326743"/>
            <a:ext cx="5527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a volcanic explosion</a:t>
            </a:r>
            <a:endParaRPr lang="en-GB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27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460">
        <p:fade/>
      </p:transition>
    </mc:Choice>
    <mc:Fallback>
      <p:transition spd="med" advTm="3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</TotalTime>
  <Words>180</Words>
  <Application>Microsoft Office PowerPoint</Application>
  <PresentationFormat>On-screen Show (4:3)</PresentationFormat>
  <Paragraphs>17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Was 536 AD the worst year to be alive?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536 the worst year to be alive?</dc:title>
  <dc:creator>Duncan Hardy</dc:creator>
  <cp:lastModifiedBy>Duncan Hardy</cp:lastModifiedBy>
  <cp:revision>15</cp:revision>
  <dcterms:created xsi:type="dcterms:W3CDTF">2020-06-29T04:06:40Z</dcterms:created>
  <dcterms:modified xsi:type="dcterms:W3CDTF">2020-08-15T20:11:03Z</dcterms:modified>
</cp:coreProperties>
</file>