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63" r:id="rId4"/>
    <p:sldId id="260" r:id="rId5"/>
    <p:sldId id="261" r:id="rId6"/>
    <p:sldId id="266" r:id="rId7"/>
    <p:sldId id="268" r:id="rId8"/>
    <p:sldId id="267" r:id="rId9"/>
    <p:sldId id="272" r:id="rId10"/>
    <p:sldId id="279" r:id="rId11"/>
    <p:sldId id="271" r:id="rId12"/>
    <p:sldId id="286" r:id="rId13"/>
    <p:sldId id="270" r:id="rId14"/>
    <p:sldId id="257" r:id="rId15"/>
    <p:sldId id="265" r:id="rId16"/>
    <p:sldId id="288" r:id="rId17"/>
    <p:sldId id="258" r:id="rId18"/>
    <p:sldId id="259" r:id="rId19"/>
    <p:sldId id="274" r:id="rId20"/>
    <p:sldId id="290" r:id="rId21"/>
    <p:sldId id="280" r:id="rId22"/>
    <p:sldId id="287" r:id="rId23"/>
    <p:sldId id="289" r:id="rId24"/>
    <p:sldId id="282" r:id="rId25"/>
    <p:sldId id="269" r:id="rId26"/>
    <p:sldId id="283" r:id="rId27"/>
    <p:sldId id="273" r:id="rId28"/>
    <p:sldId id="285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-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5348-BDE7-5E48-932F-D719E253892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25BC-0180-D14A-9509-51210250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4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B32F-D834-E94A-9968-743F554122E9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73FEE-39A3-A544-9A97-402D23BB4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0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campus generates its own electricity,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during hurricane season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live in the dorms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semester (not called dorms now, rather campus apartments)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there is enforced security. Previously, there was a spike in crime, but now it’s much improved.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Dr. </a:t>
            </a:r>
            <a:r>
              <a:rPr lang="en-US" sz="1200" smtClean="0"/>
              <a:t>Sadler said there was a stigma in his residency when they learned he was from AUC, but his performance wiped that out very soon.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9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8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9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town and capital of Dutch side-Philipsburg</a:t>
            </a:r>
          </a:p>
          <a:p>
            <a:r>
              <a:rPr lang="en-US" dirty="0" smtClean="0"/>
              <a:t>Capital of French side-</a:t>
            </a:r>
            <a:r>
              <a:rPr lang="en-US" dirty="0" err="1" smtClean="0"/>
              <a:t>Marigot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2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conducted at different locations, face-to-face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(B,C,P…no Math)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(where &amp; what major goes into account), No grade forgiveness honored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MERP= 1 semester, if you pass, then you are guaranteed an acceptance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*45 students cap in MERP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Dr. Sadler’s total was $307K, Dr. </a:t>
            </a:r>
            <a:r>
              <a:rPr lang="en-US" dirty="0" err="1" smtClean="0"/>
              <a:t>Azinge</a:t>
            </a:r>
            <a:r>
              <a:rPr lang="en-US" dirty="0" smtClean="0"/>
              <a:t> was $250K (low end); she suggested that budgeting help needs to be given to current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Anatomy Wet Lab is only 14 months old, with “revolving” cadaver tables (2-tiered), which allows more cadavers in the lab.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3FEE-39A3-A544-9A97-402D23BB44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394389"/>
            <a:ext cx="5723468" cy="218289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harter Black"/>
                <a:cs typeface="Charter Black"/>
              </a:rPr>
              <a:t>Pre-Med Advisor Visit to AUC</a:t>
            </a:r>
            <a:endParaRPr lang="en-US" sz="4400" dirty="0">
              <a:latin typeface="Charter Black"/>
              <a:cs typeface="Chart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156" y="2577285"/>
            <a:ext cx="5528223" cy="25310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83109" y="5272917"/>
            <a:ext cx="287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2/25/15 through 3/1/15</a:t>
            </a:r>
            <a:endParaRPr lang="en-US" dirty="0"/>
          </a:p>
        </p:txBody>
      </p:sp>
      <p:pic>
        <p:nvPicPr>
          <p:cNvPr id="8" name="Picture 7" descr="AUC Visit Feb 2014 - 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22" y="2577284"/>
            <a:ext cx="4522595" cy="25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560" y="1284298"/>
            <a:ext cx="5949819" cy="50505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Student Support (cont’d)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560" y="1789358"/>
            <a:ext cx="6231158" cy="380959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2 scholarships awarded: </a:t>
            </a:r>
          </a:p>
          <a:p>
            <a:pPr algn="l"/>
            <a:r>
              <a:rPr lang="en-US" dirty="0" smtClean="0"/>
              <a:t>• Social </a:t>
            </a:r>
            <a:r>
              <a:rPr lang="en-US" dirty="0"/>
              <a:t>Accountability Award (social awareness)</a:t>
            </a:r>
          </a:p>
          <a:p>
            <a:pPr algn="l"/>
            <a:r>
              <a:rPr lang="en-US" dirty="0" smtClean="0"/>
              <a:t>• Student </a:t>
            </a:r>
            <a:r>
              <a:rPr lang="en-US" dirty="0"/>
              <a:t>Engagement (demonstrated highest level of service to the school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Once </a:t>
            </a:r>
            <a:r>
              <a:rPr lang="en-US" dirty="0"/>
              <a:t>a month, the Source of Pride </a:t>
            </a:r>
            <a:r>
              <a:rPr lang="en-US" dirty="0" smtClean="0"/>
              <a:t>Award </a:t>
            </a:r>
            <a:r>
              <a:rPr lang="en-US" dirty="0"/>
              <a:t>is </a:t>
            </a:r>
            <a:r>
              <a:rPr lang="en-US" dirty="0" smtClean="0"/>
              <a:t>given.</a:t>
            </a:r>
            <a:r>
              <a:rPr lang="en-US" dirty="0"/>
              <a:t> </a:t>
            </a:r>
            <a:r>
              <a:rPr lang="en-US" dirty="0" smtClean="0"/>
              <a:t>AUC </a:t>
            </a:r>
            <a:r>
              <a:rPr lang="en-US" dirty="0"/>
              <a:t>is the perfect setting for concentrated study with close proximity to resort recreational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6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267" y="705384"/>
            <a:ext cx="6254044" cy="795375"/>
          </a:xfrm>
        </p:spPr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502" y="1500759"/>
            <a:ext cx="4589136" cy="45888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 smtClean="0"/>
              <a:t>•  5 </a:t>
            </a:r>
            <a:r>
              <a:rPr lang="en-US" sz="2800" dirty="0"/>
              <a:t>semesters – </a:t>
            </a:r>
            <a:r>
              <a:rPr lang="en-US" sz="2800" dirty="0" smtClean="0"/>
              <a:t>medical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sciences</a:t>
            </a:r>
            <a:endParaRPr lang="en-US" sz="2800" dirty="0"/>
          </a:p>
          <a:p>
            <a:pPr algn="l"/>
            <a:r>
              <a:rPr lang="en-US" sz="2800" dirty="0" smtClean="0"/>
              <a:t>•  USMLE </a:t>
            </a:r>
            <a:r>
              <a:rPr lang="en-US" sz="2800" dirty="0"/>
              <a:t>1</a:t>
            </a:r>
          </a:p>
          <a:p>
            <a:pPr algn="l"/>
            <a:r>
              <a:rPr lang="en-US" sz="2800" dirty="0" smtClean="0"/>
              <a:t>•  Semesters </a:t>
            </a:r>
            <a:r>
              <a:rPr lang="en-US" sz="2800" dirty="0"/>
              <a:t>6-9.5 = </a:t>
            </a:r>
            <a:r>
              <a:rPr lang="en-US" sz="2800" dirty="0" smtClean="0"/>
              <a:t>Clinical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Sciences</a:t>
            </a:r>
            <a:endParaRPr lang="en-US" sz="2800" dirty="0"/>
          </a:p>
          <a:p>
            <a:pPr algn="l"/>
            <a:r>
              <a:rPr lang="en-US" sz="2800" dirty="0" smtClean="0"/>
              <a:t>•  USMLE </a:t>
            </a:r>
            <a:r>
              <a:rPr lang="en-US" sz="2800" dirty="0"/>
              <a:t>2</a:t>
            </a:r>
          </a:p>
          <a:p>
            <a:pPr algn="l"/>
            <a:r>
              <a:rPr lang="en-US" sz="2800" dirty="0" smtClean="0"/>
              <a:t>•  Graduation</a:t>
            </a:r>
            <a:endParaRPr lang="en-US" sz="2800" dirty="0"/>
          </a:p>
          <a:p>
            <a:pPr algn="l"/>
            <a:r>
              <a:rPr lang="en-US" sz="2800" dirty="0" smtClean="0"/>
              <a:t>•  Residence placement </a:t>
            </a:r>
            <a:endParaRPr lang="en-US" sz="2800" dirty="0"/>
          </a:p>
          <a:p>
            <a:pPr algn="l"/>
            <a:r>
              <a:rPr lang="en-US" sz="2800" dirty="0" smtClean="0"/>
              <a:t>•  USMLE </a:t>
            </a:r>
            <a:r>
              <a:rPr lang="en-US" sz="2800" dirty="0"/>
              <a:t>3 (can sometimes </a:t>
            </a:r>
            <a:r>
              <a:rPr lang="en-US" sz="2800" dirty="0" smtClean="0"/>
              <a:t>be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done </a:t>
            </a:r>
            <a:r>
              <a:rPr lang="en-US" sz="2800" dirty="0" smtClean="0"/>
              <a:t>before residence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placement</a:t>
            </a:r>
            <a:r>
              <a:rPr lang="en-US" sz="2800" dirty="0" smtClean="0"/>
              <a:t>)</a:t>
            </a:r>
          </a:p>
          <a:p>
            <a:pPr algn="l"/>
            <a:r>
              <a:rPr lang="en-US" sz="2800" dirty="0" smtClean="0"/>
              <a:t>•  Physician </a:t>
            </a:r>
            <a:r>
              <a:rPr lang="en-US" sz="2800" dirty="0"/>
              <a:t>Licensure</a:t>
            </a:r>
          </a:p>
          <a:p>
            <a:endParaRPr lang="en-US" dirty="0"/>
          </a:p>
        </p:txBody>
      </p:sp>
      <p:pic>
        <p:nvPicPr>
          <p:cNvPr id="4" name="Picture 3" descr="standardized pati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8" y="2106824"/>
            <a:ext cx="2612056" cy="32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9496"/>
          </a:xfrm>
        </p:spPr>
        <p:txBody>
          <a:bodyPr/>
          <a:lstStyle/>
          <a:p>
            <a:r>
              <a:rPr lang="en-US" dirty="0" smtClean="0"/>
              <a:t>New Campus Building</a:t>
            </a:r>
            <a:endParaRPr lang="en-US" dirty="0"/>
          </a:p>
        </p:txBody>
      </p:sp>
      <p:pic>
        <p:nvPicPr>
          <p:cNvPr id="3" name="Picture 2" descr="new buil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69" y="2298700"/>
            <a:ext cx="4704587" cy="28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1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1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Facilities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3301" y="1449295"/>
            <a:ext cx="2939521" cy="587358"/>
          </a:xfrm>
        </p:spPr>
        <p:txBody>
          <a:bodyPr/>
          <a:lstStyle/>
          <a:p>
            <a:r>
              <a:rPr lang="en-US" dirty="0" smtClean="0"/>
              <a:t>New Anatomy Dry Lab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10669" y="1449295"/>
            <a:ext cx="2944368" cy="590110"/>
          </a:xfrm>
        </p:spPr>
        <p:txBody>
          <a:bodyPr/>
          <a:lstStyle/>
          <a:p>
            <a:r>
              <a:rPr lang="en-US" dirty="0" smtClean="0"/>
              <a:t>New Testing Center</a:t>
            </a:r>
            <a:endParaRPr lang="en-US" dirty="0"/>
          </a:p>
        </p:txBody>
      </p:sp>
      <p:pic>
        <p:nvPicPr>
          <p:cNvPr id="7" name="Content Placeholder 6" descr="20150227_10180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7345"/>
          <a:stretch>
            <a:fillRect/>
          </a:stretch>
        </p:blipFill>
        <p:spPr>
          <a:xfrm rot="5400000">
            <a:off x="1221883" y="2807235"/>
            <a:ext cx="3581604" cy="2700273"/>
          </a:xfrm>
        </p:spPr>
      </p:pic>
      <p:pic>
        <p:nvPicPr>
          <p:cNvPr id="8" name="Content Placeholder 7" descr="20150227_111702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7345"/>
          <a:stretch>
            <a:fillRect/>
          </a:stretch>
        </p:blipFill>
        <p:spPr>
          <a:xfrm rot="5400000">
            <a:off x="4618277" y="2917941"/>
            <a:ext cx="3582047" cy="2479308"/>
          </a:xfrm>
        </p:spPr>
      </p:pic>
    </p:spTree>
    <p:extLst>
      <p:ext uri="{BB962C8B-B14F-4D97-AF65-F5344CB8AC3E}">
        <p14:creationId xmlns:p14="http://schemas.microsoft.com/office/powerpoint/2010/main" val="62671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and Clinical Skills Lab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20150226_134703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703" r="-504" b="232"/>
          <a:stretch/>
        </p:blipFill>
        <p:spPr>
          <a:xfrm rot="5400000">
            <a:off x="954249" y="2485154"/>
            <a:ext cx="3731503" cy="2801331"/>
          </a:xfrm>
        </p:spPr>
      </p:pic>
      <p:sp>
        <p:nvSpPr>
          <p:cNvPr id="3" name="Rectangle 2"/>
          <p:cNvSpPr/>
          <p:nvPr/>
        </p:nvSpPr>
        <p:spPr>
          <a:xfrm>
            <a:off x="5035176" y="2289009"/>
            <a:ext cx="30250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“Introduction to Clinical Medicine” (ICM) bridges the gap between classroom instruction and clinical skills.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80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4" y="1875939"/>
            <a:ext cx="3237918" cy="3876414"/>
          </a:xfrm>
        </p:spPr>
        <p:txBody>
          <a:bodyPr>
            <a:normAutofit/>
          </a:bodyPr>
          <a:lstStyle/>
          <a:p>
            <a:pPr lvl="0" algn="l"/>
            <a:r>
              <a:rPr lang="en-US" sz="2400" dirty="0" smtClean="0">
                <a:latin typeface="+mn-lt"/>
              </a:rPr>
              <a:t>Fred, a </a:t>
            </a:r>
            <a:r>
              <a:rPr lang="en-US" sz="2400" dirty="0">
                <a:latin typeface="+mn-lt"/>
              </a:rPr>
              <a:t>student teaching </a:t>
            </a:r>
            <a:r>
              <a:rPr lang="en-US" sz="2400" dirty="0" smtClean="0">
                <a:latin typeface="+mn-lt"/>
              </a:rPr>
              <a:t>assistant in the </a:t>
            </a:r>
            <a:r>
              <a:rPr lang="en-US" sz="2400" dirty="0" err="1" smtClean="0">
                <a:latin typeface="+mn-lt"/>
              </a:rPr>
              <a:t>Sim</a:t>
            </a:r>
            <a:r>
              <a:rPr lang="en-US" sz="2400" dirty="0" smtClean="0">
                <a:latin typeface="+mn-lt"/>
              </a:rPr>
              <a:t> Lab, </a:t>
            </a:r>
            <a:r>
              <a:rPr lang="en-US" sz="2400" dirty="0">
                <a:latin typeface="+mn-lt"/>
              </a:rPr>
              <a:t>demonstrated his skills on “Harvey” the patient simulator. We were allowed to wear stethoscopes and hear the heartbeat. </a:t>
            </a:r>
          </a:p>
        </p:txBody>
      </p:sp>
      <p:pic>
        <p:nvPicPr>
          <p:cNvPr id="4" name="Content Placeholder 3" descr="20150226_1406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r="1642"/>
          <a:stretch>
            <a:fillRect/>
          </a:stretch>
        </p:blipFill>
        <p:spPr>
          <a:xfrm rot="5400000">
            <a:off x="3888194" y="1580280"/>
            <a:ext cx="4736350" cy="3607796"/>
          </a:xfrm>
        </p:spPr>
      </p:pic>
      <p:sp>
        <p:nvSpPr>
          <p:cNvPr id="3" name="TextBox 2"/>
          <p:cNvSpPr txBox="1"/>
          <p:nvPr/>
        </p:nvSpPr>
        <p:spPr>
          <a:xfrm>
            <a:off x="1095024" y="1016003"/>
            <a:ext cx="323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 Lab (cont’d)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166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58357"/>
          </a:xfrm>
        </p:spPr>
        <p:txBody>
          <a:bodyPr/>
          <a:lstStyle/>
          <a:p>
            <a:r>
              <a:rPr lang="en-US" dirty="0" smtClean="0"/>
              <a:t>The Library</a:t>
            </a:r>
            <a:endParaRPr lang="en-US" dirty="0"/>
          </a:p>
        </p:txBody>
      </p:sp>
      <p:pic>
        <p:nvPicPr>
          <p:cNvPr id="5" name="Content Placeholder 4" descr="library fron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595"/>
          <a:stretch>
            <a:fillRect/>
          </a:stretch>
        </p:blipFill>
        <p:spPr/>
      </p:pic>
      <p:pic>
        <p:nvPicPr>
          <p:cNvPr id="6" name="Content Placeholder 5" descr="20150227_100228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25033"/>
          <a:stretch>
            <a:fillRect/>
          </a:stretch>
        </p:blipFill>
        <p:spPr>
          <a:xfrm rot="5400000">
            <a:off x="4490657" y="2277612"/>
            <a:ext cx="3602736" cy="3290325"/>
          </a:xfrm>
        </p:spPr>
      </p:pic>
    </p:spTree>
    <p:extLst>
      <p:ext uri="{BB962C8B-B14F-4D97-AF65-F5344CB8AC3E}">
        <p14:creationId xmlns:p14="http://schemas.microsoft.com/office/powerpoint/2010/main" val="294495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2924" y="1015595"/>
            <a:ext cx="3063240" cy="1064103"/>
          </a:xfrm>
        </p:spPr>
        <p:txBody>
          <a:bodyPr/>
          <a:lstStyle/>
          <a:p>
            <a:r>
              <a:rPr lang="en-US" dirty="0" smtClean="0"/>
              <a:t>Apartment Housing</a:t>
            </a:r>
            <a:endParaRPr lang="en-US" dirty="0"/>
          </a:p>
        </p:txBody>
      </p:sp>
      <p:pic>
        <p:nvPicPr>
          <p:cNvPr id="5" name="Picture Placeholder 4" descr="20150227_092031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r="31955"/>
          <a:stretch>
            <a:fillRect/>
          </a:stretch>
        </p:blipFill>
        <p:spPr>
          <a:xfrm rot="5460000">
            <a:off x="5388556" y="472985"/>
            <a:ext cx="2147501" cy="33294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1087" y="2353947"/>
            <a:ext cx="3044952" cy="3370294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ff</a:t>
            </a:r>
            <a:r>
              <a:rPr lang="en-US" dirty="0"/>
              <a:t>-campus </a:t>
            </a:r>
            <a:r>
              <a:rPr lang="en-US" dirty="0" smtClean="0"/>
              <a:t>housing…$</a:t>
            </a:r>
            <a:r>
              <a:rPr lang="en-US" dirty="0"/>
              <a:t>1100-1200 per </a:t>
            </a:r>
            <a:r>
              <a:rPr lang="en-US" dirty="0" smtClean="0"/>
              <a:t>month.</a:t>
            </a:r>
            <a:endParaRPr lang="en-US" dirty="0"/>
          </a:p>
          <a:p>
            <a:r>
              <a:rPr lang="en-US" dirty="0"/>
              <a:t>On-campus housing is $1350/month for a single </a:t>
            </a:r>
            <a:r>
              <a:rPr lang="en-US" dirty="0" smtClean="0"/>
              <a:t>bdrm.,</a:t>
            </a:r>
          </a:p>
          <a:p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en-US" dirty="0" smtClean="0"/>
              <a:t>bdrm.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$1150 a month/per </a:t>
            </a:r>
            <a:r>
              <a:rPr lang="en-US" dirty="0" smtClean="0"/>
              <a:t>student.</a:t>
            </a:r>
          </a:p>
          <a:p>
            <a:r>
              <a:rPr lang="en-US" sz="2800" dirty="0" smtClean="0"/>
              <a:t>BUT…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 descr="20150227_09205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0268" y="3275909"/>
            <a:ext cx="2510229" cy="30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0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227_1142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7726" y="-439167"/>
            <a:ext cx="5751574" cy="77876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Look at the view!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9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5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Take-Home Message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95023" y="1572903"/>
            <a:ext cx="6965245" cy="4448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/>
              <a:t>Groups of </a:t>
            </a:r>
            <a:r>
              <a:rPr lang="en-US" sz="1800" dirty="0"/>
              <a:t>three advisors met </a:t>
            </a:r>
            <a:r>
              <a:rPr lang="en-US" sz="1800" dirty="0" smtClean="0"/>
              <a:t>with faculty members for </a:t>
            </a:r>
            <a:r>
              <a:rPr lang="en-US" sz="1800" dirty="0"/>
              <a:t>about 10 </a:t>
            </a:r>
            <a:r>
              <a:rPr lang="en-US" sz="1800" dirty="0" smtClean="0"/>
              <a:t>minutes. They </a:t>
            </a:r>
            <a:r>
              <a:rPr lang="en-US" sz="1800" dirty="0"/>
              <a:t>all love being able to focus on their teaching, instead of pressured to engage in research. Several still do research, but it is not their primary role there. </a:t>
            </a:r>
            <a:r>
              <a:rPr lang="en-US" sz="1800" dirty="0" smtClean="0"/>
              <a:t>There </a:t>
            </a:r>
            <a:r>
              <a:rPr lang="en-US" sz="1800" dirty="0"/>
              <a:t>are also many “visiting” professors, who come for 8-weeks at a time</a:t>
            </a:r>
            <a:r>
              <a:rPr lang="en-US" sz="1800" dirty="0" smtClean="0"/>
              <a:t>.</a:t>
            </a:r>
            <a:r>
              <a:rPr lang="en-US" sz="1800" dirty="0"/>
              <a:t> Students are randomly assigned to </a:t>
            </a:r>
            <a:r>
              <a:rPr lang="en-US" sz="1800" dirty="0" smtClean="0"/>
              <a:t>a faculty </a:t>
            </a:r>
            <a:r>
              <a:rPr lang="en-US" sz="1800" dirty="0"/>
              <a:t>member for the whole time on island, unless they want to change. This is voluntary for faculty.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facul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64" y="3694156"/>
            <a:ext cx="2828524" cy="2062859"/>
          </a:xfrm>
          <a:prstGeom prst="rect">
            <a:avLst/>
          </a:prstGeom>
        </p:spPr>
      </p:pic>
      <p:pic>
        <p:nvPicPr>
          <p:cNvPr id="8" name="Picture 7" descr="di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31" y="3694156"/>
            <a:ext cx="2741937" cy="20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7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History/Legacy of AUC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1837766"/>
            <a:ext cx="3200400" cy="41536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Dr. Paul </a:t>
            </a:r>
            <a:r>
              <a:rPr lang="en-US" sz="1600" dirty="0" err="1"/>
              <a:t>Tien</a:t>
            </a:r>
            <a:r>
              <a:rPr lang="en-US" sz="1600" dirty="0"/>
              <a:t> started AUC in 1978, when his son dreamed of going to </a:t>
            </a:r>
            <a:r>
              <a:rPr lang="en-US" sz="1600" dirty="0" smtClean="0"/>
              <a:t>medical school.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B</a:t>
            </a:r>
            <a:r>
              <a:rPr lang="en-US" sz="1600" dirty="0" smtClean="0"/>
              <a:t>orn </a:t>
            </a:r>
            <a:r>
              <a:rPr lang="en-US" sz="1600" dirty="0"/>
              <a:t>in China, </a:t>
            </a:r>
            <a:r>
              <a:rPr lang="en-US" sz="1600" dirty="0" err="1" smtClean="0"/>
              <a:t>Tien</a:t>
            </a:r>
            <a:r>
              <a:rPr lang="en-US" sz="1600" dirty="0" smtClean="0"/>
              <a:t> grew </a:t>
            </a:r>
            <a:r>
              <a:rPr lang="en-US" sz="1600" dirty="0"/>
              <a:t>up in </a:t>
            </a:r>
            <a:r>
              <a:rPr lang="en-US" sz="1600" dirty="0" smtClean="0"/>
              <a:t>Taiwan, </a:t>
            </a:r>
            <a:r>
              <a:rPr lang="en-US" sz="1600" dirty="0"/>
              <a:t>emigrated to US and became an electrical engineer.  AUC was first situated on the island of </a:t>
            </a:r>
            <a:r>
              <a:rPr lang="en-US" sz="1600" dirty="0" smtClean="0"/>
              <a:t>Montserrat.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Hurricane </a:t>
            </a:r>
            <a:r>
              <a:rPr lang="en-US" sz="1600" dirty="0"/>
              <a:t>Hugo hit there in 1989, and students and faculty had to relocate. After a volcano (thought not to be active) erupted in 1995, AUC was re-established on the island of St. Maarten. </a:t>
            </a:r>
            <a:r>
              <a:rPr lang="en-US" sz="1600" dirty="0" smtClean="0"/>
              <a:t>Half </a:t>
            </a:r>
            <a:r>
              <a:rPr lang="en-US" sz="1600" dirty="0"/>
              <a:t>went to Belize, half to TX.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1837765"/>
            <a:ext cx="3200400" cy="3886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The resiliency of the faculty and staff during that time is still evident in today’s AUC family. They built to withstand a Cat 5 hurricane. 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His son never graduated from medical school, but interesting fact I learned is that he and his wife (an MD) now own Rocky Vista COM in Colorado, a for-profit institution).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DeVry</a:t>
            </a:r>
            <a:r>
              <a:rPr lang="en-US" sz="1600" dirty="0" smtClean="0"/>
              <a:t> </a:t>
            </a:r>
            <a:r>
              <a:rPr lang="en-US" sz="1600" dirty="0"/>
              <a:t>Education Group bought AUC in 2011, and invested much $$ in new buildings and facilities.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1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71775"/>
          </a:xfrm>
        </p:spPr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0850" y="1859340"/>
            <a:ext cx="6292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Lunch break with current </a:t>
            </a:r>
            <a:r>
              <a:rPr lang="en-US" dirty="0" smtClean="0"/>
              <a:t>students, interacting </a:t>
            </a:r>
            <a:r>
              <a:rPr lang="en-US" dirty="0"/>
              <a:t>with two former UCF </a:t>
            </a:r>
            <a:r>
              <a:rPr lang="en-US" dirty="0" smtClean="0"/>
              <a:t>students: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Semester	Katherine </a:t>
            </a:r>
            <a:r>
              <a:rPr lang="en-US" dirty="0"/>
              <a:t>Arn-2014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	</a:t>
            </a:r>
            <a:r>
              <a:rPr lang="en-US" dirty="0" err="1" smtClean="0"/>
              <a:t>Meera</a:t>
            </a:r>
            <a:r>
              <a:rPr lang="en-US" dirty="0" smtClean="0"/>
              <a:t> </a:t>
            </a:r>
            <a:r>
              <a:rPr lang="en-US" dirty="0"/>
              <a:t>Rathod-</a:t>
            </a:r>
            <a:r>
              <a:rPr lang="en-US" dirty="0" smtClean="0"/>
              <a:t>2014</a:t>
            </a:r>
          </a:p>
          <a:p>
            <a:endParaRPr lang="en-US" dirty="0"/>
          </a:p>
          <a:p>
            <a:r>
              <a:rPr lang="en-US" dirty="0"/>
              <a:t>One criticism was that professors for </a:t>
            </a:r>
            <a:r>
              <a:rPr lang="en-US" dirty="0" smtClean="0"/>
              <a:t>the same </a:t>
            </a:r>
            <a:r>
              <a:rPr lang="en-US" dirty="0"/>
              <a:t>class keep changing, so no </a:t>
            </a:r>
            <a:r>
              <a:rPr lang="en-US" dirty="0" smtClean="0"/>
              <a:t>consistency.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than that, they seemed o.k. with </a:t>
            </a:r>
            <a:r>
              <a:rPr lang="en-US" dirty="0" smtClean="0"/>
              <a:t>environment…but </a:t>
            </a:r>
            <a:r>
              <a:rPr lang="en-US" dirty="0"/>
              <a:t>after all, the 1</a:t>
            </a:r>
            <a:r>
              <a:rPr lang="en-US" baseline="30000" dirty="0"/>
              <a:t>st</a:t>
            </a:r>
            <a:r>
              <a:rPr lang="en-US" dirty="0"/>
              <a:t> semester </a:t>
            </a:r>
            <a:r>
              <a:rPr lang="en-US" dirty="0" smtClean="0"/>
              <a:t>student </a:t>
            </a:r>
            <a:r>
              <a:rPr lang="en-US" dirty="0"/>
              <a:t>just arrived in January.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850" y="4704278"/>
            <a:ext cx="639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main negative, both from students and faculty, </a:t>
            </a:r>
            <a:r>
              <a:rPr lang="en-US" dirty="0"/>
              <a:t>was the distance and cost to get back </a:t>
            </a:r>
            <a:r>
              <a:rPr lang="en-US" dirty="0" smtClean="0"/>
              <a:t>home.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27588"/>
            <a:ext cx="5723468" cy="634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AUC Alumni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121254"/>
            <a:ext cx="5712179" cy="329010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Joseph Sadler, M.D. </a:t>
            </a:r>
            <a:endParaRPr lang="en-US" dirty="0" smtClean="0"/>
          </a:p>
          <a:p>
            <a:pPr algn="l"/>
            <a:r>
              <a:rPr lang="en-US" dirty="0" err="1" smtClean="0"/>
              <a:t>Welim</a:t>
            </a:r>
            <a:r>
              <a:rPr lang="en-US" dirty="0" smtClean="0"/>
              <a:t> </a:t>
            </a:r>
            <a:r>
              <a:rPr lang="en-US" dirty="0" err="1"/>
              <a:t>Azinge</a:t>
            </a:r>
            <a:r>
              <a:rPr lang="en-US" dirty="0"/>
              <a:t>, M.D.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Benjamin </a:t>
            </a:r>
            <a:r>
              <a:rPr lang="en-US" dirty="0"/>
              <a:t>Ho, </a:t>
            </a:r>
            <a:r>
              <a:rPr lang="en-US" dirty="0" smtClean="0"/>
              <a:t>M.D., a popular graduate of AUC and currently </a:t>
            </a:r>
            <a:r>
              <a:rPr lang="en-US" dirty="0"/>
              <a:t>a Resident Physician at Medical Center of Central </a:t>
            </a:r>
            <a:r>
              <a:rPr lang="en-US" dirty="0" smtClean="0"/>
              <a:t>Georgia, wrote “</a:t>
            </a:r>
            <a:r>
              <a:rPr lang="en-US" dirty="0"/>
              <a:t>The Diary of a Caribbean Medical Student</a:t>
            </a:r>
            <a:r>
              <a:rPr lang="en-US" dirty="0" smtClean="0"/>
              <a:t>” blog to help other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4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3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0968" y="1749701"/>
            <a:ext cx="633531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Clinical rotations done in US and UK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Core Teaching Hospitals = 13 in NE, 7 in UK, and other miscellaneous sites</a:t>
            </a:r>
            <a:br>
              <a:rPr lang="en-US" sz="2400" dirty="0"/>
            </a:br>
            <a:r>
              <a:rPr lang="en-US" sz="2400" dirty="0"/>
              <a:t>•Students receive help with residency applications</a:t>
            </a:r>
            <a:br>
              <a:rPr lang="en-US" sz="2400" dirty="0"/>
            </a:br>
            <a:r>
              <a:rPr lang="en-US" sz="2400" dirty="0">
                <a:ea typeface="ＭＳ 明朝"/>
                <a:cs typeface="Times New Roman"/>
              </a:rPr>
              <a:t/>
            </a:r>
            <a:br>
              <a:rPr lang="en-US" sz="2400" dirty="0">
                <a:ea typeface="ＭＳ 明朝"/>
                <a:cs typeface="Times New Roman"/>
              </a:rPr>
            </a:br>
            <a:r>
              <a:rPr lang="en-US" sz="2400" dirty="0">
                <a:ea typeface="ＭＳ 明朝"/>
                <a:cs typeface="Times New Roman"/>
              </a:rPr>
              <a:t>At the closing comments, each school advisor was given statistics on their own institution: </a:t>
            </a:r>
            <a:br>
              <a:rPr lang="en-US" sz="2400" dirty="0">
                <a:ea typeface="ＭＳ 明朝"/>
                <a:cs typeface="Times New Roman"/>
              </a:rPr>
            </a:br>
            <a:r>
              <a:rPr lang="en-US" sz="2400" dirty="0">
                <a:ea typeface="ＭＳ 明朝"/>
                <a:cs typeface="Times New Roman"/>
              </a:rPr>
              <a:t>• 52 graduates of UCF have attended AUC</a:t>
            </a:r>
            <a:br>
              <a:rPr lang="en-US" sz="2400" dirty="0">
                <a:ea typeface="ＭＳ 明朝"/>
                <a:cs typeface="Times New Roman"/>
              </a:rPr>
            </a:br>
            <a:r>
              <a:rPr lang="en-US" sz="2400" dirty="0">
                <a:ea typeface="ＭＳ 明朝"/>
                <a:cs typeface="Times New Roman"/>
              </a:rPr>
              <a:t>• Number of AUC alumni in FL (488)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68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419" y="817582"/>
            <a:ext cx="6573849" cy="769751"/>
          </a:xfrm>
        </p:spPr>
        <p:txBody>
          <a:bodyPr/>
          <a:lstStyle/>
          <a:p>
            <a:pPr algn="l"/>
            <a:r>
              <a:rPr lang="en-US" dirty="0" smtClean="0"/>
              <a:t>Misc. (cont’d)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6419" y="1919727"/>
            <a:ext cx="60899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USMLE</a:t>
            </a:r>
          </a:p>
          <a:p>
            <a:r>
              <a:rPr lang="en-US" sz="2400" dirty="0" smtClean="0"/>
              <a:t>2013-97% - first time pass rate (highest ever)</a:t>
            </a:r>
          </a:p>
          <a:p>
            <a:r>
              <a:rPr lang="en-US" sz="2400" dirty="0" smtClean="0"/>
              <a:t>2014-93% - lower, but they claim it had to do with some components of the test changing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2106" y="3627940"/>
            <a:ext cx="6718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Residency can be anywhere within ALL 50 </a:t>
            </a:r>
            <a:r>
              <a:rPr lang="en-US" sz="2400" dirty="0" smtClean="0"/>
              <a:t>states</a:t>
            </a:r>
          </a:p>
          <a:p>
            <a:endParaRPr lang="en-US" sz="2400" dirty="0"/>
          </a:p>
          <a:p>
            <a:r>
              <a:rPr lang="en-US" sz="2400" dirty="0"/>
              <a:t>82.4 of AUC grads </a:t>
            </a:r>
            <a:r>
              <a:rPr lang="en-US" sz="2400" dirty="0" smtClean="0"/>
              <a:t>match</a:t>
            </a:r>
            <a:endParaRPr lang="en-US" sz="2400" dirty="0"/>
          </a:p>
          <a:p>
            <a:r>
              <a:rPr lang="en-US" sz="2400" dirty="0"/>
              <a:t>17.6 non-match (of these, 50% get placed within 2 years)</a:t>
            </a:r>
          </a:p>
        </p:txBody>
      </p:sp>
    </p:spTree>
    <p:extLst>
      <p:ext uri="{BB962C8B-B14F-4D97-AF65-F5344CB8AC3E}">
        <p14:creationId xmlns:p14="http://schemas.microsoft.com/office/powerpoint/2010/main" val="415922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4656" y="1012948"/>
            <a:ext cx="3064827" cy="1008040"/>
          </a:xfrm>
        </p:spPr>
        <p:txBody>
          <a:bodyPr/>
          <a:lstStyle/>
          <a:p>
            <a:r>
              <a:rPr lang="en-US" dirty="0" smtClean="0"/>
              <a:t>Philipsburg Airport</a:t>
            </a:r>
            <a:br>
              <a:rPr lang="en-US" dirty="0" smtClean="0"/>
            </a:br>
            <a:r>
              <a:rPr lang="en-US" dirty="0" err="1" smtClean="0"/>
              <a:t>Maho</a:t>
            </a:r>
            <a:r>
              <a:rPr lang="en-US" dirty="0" smtClean="0"/>
              <a:t> Bay</a:t>
            </a:r>
            <a:endParaRPr lang="en-US" dirty="0"/>
          </a:p>
        </p:txBody>
      </p:sp>
      <p:pic>
        <p:nvPicPr>
          <p:cNvPr id="6" name="Content Placeholder 5" descr="20150228_15574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r="31633"/>
          <a:stretch>
            <a:fillRect/>
          </a:stretch>
        </p:blipFill>
        <p:spPr>
          <a:xfrm rot="5460000">
            <a:off x="4122431" y="1988439"/>
            <a:ext cx="4622019" cy="29530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38412" y="2510733"/>
            <a:ext cx="3048891" cy="3213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20150225_17164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2" y="2484372"/>
            <a:ext cx="3067445" cy="35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83313" y="1072808"/>
            <a:ext cx="3064827" cy="456705"/>
          </a:xfrm>
        </p:spPr>
        <p:txBody>
          <a:bodyPr>
            <a:noAutofit/>
          </a:bodyPr>
          <a:lstStyle/>
          <a:p>
            <a:r>
              <a:rPr lang="en-US" dirty="0" smtClean="0"/>
              <a:t>Island Facts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16069" y="1759962"/>
            <a:ext cx="3274074" cy="2152809"/>
          </a:xfrm>
        </p:spPr>
        <p:txBody>
          <a:bodyPr/>
          <a:lstStyle/>
          <a:p>
            <a:pPr algn="l"/>
            <a:r>
              <a:rPr lang="en-US" dirty="0" smtClean="0"/>
              <a:t>•St</a:t>
            </a:r>
            <a:r>
              <a:rPr lang="en-US" dirty="0"/>
              <a:t>. Maarten is known as “paradise</a:t>
            </a:r>
            <a:r>
              <a:rPr lang="en-US" dirty="0" smtClean="0"/>
              <a:t>”</a:t>
            </a:r>
          </a:p>
          <a:p>
            <a:pPr algn="l"/>
            <a:r>
              <a:rPr lang="en-US" dirty="0"/>
              <a:t>•</a:t>
            </a:r>
            <a:r>
              <a:rPr lang="en-US" dirty="0" smtClean="0"/>
              <a:t>AUC </a:t>
            </a:r>
            <a:r>
              <a:rPr lang="en-US" dirty="0"/>
              <a:t>is on the Dutch </a:t>
            </a:r>
            <a:r>
              <a:rPr lang="en-US" dirty="0" smtClean="0"/>
              <a:t>side</a:t>
            </a:r>
          </a:p>
          <a:p>
            <a:pPr algn="l"/>
            <a:r>
              <a:rPr lang="en-US" dirty="0" smtClean="0"/>
              <a:t>•They </a:t>
            </a:r>
            <a:r>
              <a:rPr lang="en-US" dirty="0"/>
              <a:t>thrive off of a </a:t>
            </a:r>
            <a:r>
              <a:rPr lang="en-US" dirty="0" smtClean="0"/>
              <a:t>tourist </a:t>
            </a:r>
            <a:r>
              <a:rPr lang="en-US" dirty="0"/>
              <a:t>economy (began in 1980’</a:t>
            </a:r>
            <a:r>
              <a:rPr lang="en-US" dirty="0" smtClean="0"/>
              <a:t>s)</a:t>
            </a:r>
          </a:p>
          <a:p>
            <a:pPr algn="l"/>
            <a:r>
              <a:rPr lang="en-US" dirty="0" smtClean="0"/>
              <a:t>•37 </a:t>
            </a:r>
            <a:r>
              <a:rPr lang="en-US" dirty="0"/>
              <a:t>square </a:t>
            </a:r>
            <a:r>
              <a:rPr lang="en-US" dirty="0" smtClean="0"/>
              <a:t>mile island</a:t>
            </a:r>
          </a:p>
          <a:p>
            <a:pPr algn="l"/>
            <a:r>
              <a:rPr lang="en-US" dirty="0"/>
              <a:t>•</a:t>
            </a:r>
            <a:r>
              <a:rPr lang="en-US" dirty="0" smtClean="0"/>
              <a:t>110 </a:t>
            </a:r>
            <a:r>
              <a:rPr lang="en-US" dirty="0"/>
              <a:t>nationalities on </a:t>
            </a:r>
            <a:r>
              <a:rPr lang="en-US" dirty="0" smtClean="0"/>
              <a:t>island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20150228_20192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r="31633"/>
          <a:stretch>
            <a:fillRect/>
          </a:stretch>
        </p:blipFill>
        <p:spPr>
          <a:xfrm rot="10860000">
            <a:off x="4854291" y="1099097"/>
            <a:ext cx="3020792" cy="4625489"/>
          </a:xfrm>
        </p:spPr>
      </p:pic>
      <p:pic>
        <p:nvPicPr>
          <p:cNvPr id="5" name="Picture 4" descr="20150228_1448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346" y="4069080"/>
            <a:ext cx="2713075" cy="17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of Island</a:t>
            </a:r>
            <a:endParaRPr lang="en-US" dirty="0"/>
          </a:p>
        </p:txBody>
      </p:sp>
      <p:pic>
        <p:nvPicPr>
          <p:cNvPr id="5" name="Content Placeholder 4" descr="tour bus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595"/>
          <a:stretch>
            <a:fillRect/>
          </a:stretch>
        </p:blipFill>
        <p:spPr/>
      </p:pic>
      <p:pic>
        <p:nvPicPr>
          <p:cNvPr id="6" name="Content Placeholder 5" descr="group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5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424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00653"/>
          </a:xfrm>
        </p:spPr>
        <p:txBody>
          <a:bodyPr>
            <a:normAutofit/>
          </a:bodyPr>
          <a:lstStyle/>
          <a:p>
            <a:r>
              <a:rPr lang="en-US" sz="3600" dirty="0"/>
              <a:t>V</a:t>
            </a:r>
            <a:r>
              <a:rPr lang="en-US" sz="3600" dirty="0" smtClean="0"/>
              <a:t>arious </a:t>
            </a:r>
            <a:r>
              <a:rPr lang="en-US" sz="3600" dirty="0"/>
              <a:t>P</a:t>
            </a:r>
            <a:r>
              <a:rPr lang="en-US" sz="3600" dirty="0" smtClean="0"/>
              <a:t>oints </a:t>
            </a:r>
            <a:r>
              <a:rPr lang="en-US" sz="3600" dirty="0"/>
              <a:t>of </a:t>
            </a:r>
            <a:r>
              <a:rPr lang="en-US" sz="3600" dirty="0" smtClean="0"/>
              <a:t>Interest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1786468"/>
            <a:ext cx="5556471" cy="671688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      Kite </a:t>
            </a:r>
            <a:r>
              <a:rPr lang="en-US" sz="2400" b="0" dirty="0" smtClean="0"/>
              <a:t>Surfing </a:t>
            </a:r>
            <a:r>
              <a:rPr lang="en-US" sz="2400" b="0" dirty="0" smtClean="0"/>
              <a:t>at Oyster </a:t>
            </a:r>
            <a:r>
              <a:rPr lang="en-US" sz="2400" b="0" dirty="0" smtClean="0"/>
              <a:t>Bay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295761" y="1786468"/>
            <a:ext cx="559275" cy="671688"/>
          </a:xfrm>
        </p:spPr>
        <p:txBody>
          <a:bodyPr>
            <a:noAutofit/>
          </a:bodyPr>
          <a:lstStyle/>
          <a:p>
            <a:endParaRPr lang="en-US" b="0" dirty="0"/>
          </a:p>
        </p:txBody>
      </p:sp>
      <p:pic>
        <p:nvPicPr>
          <p:cNvPr id="7" name="Content Placeholder 6" descr="20150228_194250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7345"/>
          <a:stretch>
            <a:fillRect/>
          </a:stretch>
        </p:blipFill>
        <p:spPr>
          <a:xfrm rot="10800000">
            <a:off x="1298447" y="2719294"/>
            <a:ext cx="6574535" cy="300485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6873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   Philipsburg             Fort Louis/</a:t>
            </a:r>
            <a:r>
              <a:rPr lang="en-US" sz="3200" dirty="0" err="1" smtClean="0"/>
              <a:t>Marigot</a:t>
            </a:r>
            <a:endParaRPr lang="en-US" sz="3200" dirty="0"/>
          </a:p>
        </p:txBody>
      </p:sp>
      <p:pic>
        <p:nvPicPr>
          <p:cNvPr id="5" name="Content Placeholder 4" descr="philipsburg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595"/>
          <a:stretch>
            <a:fillRect/>
          </a:stretch>
        </p:blipFill>
        <p:spPr>
          <a:xfrm>
            <a:off x="1298448" y="1630624"/>
            <a:ext cx="3200400" cy="4093519"/>
          </a:xfrm>
        </p:spPr>
      </p:pic>
      <p:pic>
        <p:nvPicPr>
          <p:cNvPr id="6" name="Content Placeholder 5" descr="fort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5614"/>
          <a:stretch>
            <a:fillRect/>
          </a:stretch>
        </p:blipFill>
        <p:spPr>
          <a:xfrm>
            <a:off x="4663440" y="1630624"/>
            <a:ext cx="3200400" cy="4093901"/>
          </a:xfrm>
        </p:spPr>
      </p:pic>
    </p:spTree>
    <p:extLst>
      <p:ext uri="{BB962C8B-B14F-4D97-AF65-F5344CB8AC3E}">
        <p14:creationId xmlns:p14="http://schemas.microsoft.com/office/powerpoint/2010/main" val="230089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509604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to AUC for hosting my trip!!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5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12994"/>
            <a:ext cx="6965245" cy="1065006"/>
          </a:xfrm>
        </p:spPr>
        <p:txBody>
          <a:bodyPr>
            <a:normAutofit/>
          </a:bodyPr>
          <a:lstStyle/>
          <a:p>
            <a:r>
              <a:rPr lang="en-US" dirty="0" smtClean="0"/>
              <a:t>AUC’s Mission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9294" y="1907018"/>
            <a:ext cx="6610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AUC’s mission:</a:t>
            </a:r>
          </a:p>
          <a:p>
            <a:r>
              <a:rPr lang="en-US" dirty="0" smtClean="0"/>
              <a:t>•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promote servant leadership, as technology doesn’t replace human </a:t>
            </a:r>
            <a:r>
              <a:rPr lang="en-US" dirty="0" smtClean="0"/>
              <a:t>touch</a:t>
            </a:r>
          </a:p>
          <a:p>
            <a:r>
              <a:rPr lang="en-US" dirty="0" smtClean="0"/>
              <a:t>•Focus </a:t>
            </a:r>
            <a:r>
              <a:rPr lang="en-US" dirty="0"/>
              <a:t>on the physician’s relationship with his </a:t>
            </a:r>
            <a:r>
              <a:rPr lang="en-US" dirty="0" smtClean="0"/>
              <a:t>patient •Understand </a:t>
            </a:r>
            <a:r>
              <a:rPr lang="en-US" dirty="0"/>
              <a:t>that most students matriculating at AUC are stigmatized when telling their family and friends. Most outsiders make summary judgments without real knowledge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C- Common Good</a:t>
            </a:r>
          </a:p>
          <a:p>
            <a:r>
              <a:rPr lang="en-US" dirty="0"/>
              <a:t>O- Opportunity</a:t>
            </a:r>
          </a:p>
          <a:p>
            <a:r>
              <a:rPr lang="en-US" dirty="0"/>
              <a:t>R- Responsiveness</a:t>
            </a:r>
          </a:p>
          <a:p>
            <a:r>
              <a:rPr lang="en-US" dirty="0"/>
              <a:t>E- </a:t>
            </a:r>
            <a:r>
              <a:rPr lang="en-US" dirty="0" smtClean="0"/>
              <a:t>Excellence</a:t>
            </a:r>
          </a:p>
          <a:p>
            <a:endParaRPr lang="en-US" dirty="0"/>
          </a:p>
          <a:p>
            <a:r>
              <a:rPr lang="en-US" dirty="0"/>
              <a:t>These traits will help raise AUC’s value and build their reputation.</a:t>
            </a:r>
          </a:p>
        </p:txBody>
      </p:sp>
    </p:spTree>
    <p:extLst>
      <p:ext uri="{BB962C8B-B14F-4D97-AF65-F5344CB8AC3E}">
        <p14:creationId xmlns:p14="http://schemas.microsoft.com/office/powerpoint/2010/main" val="33607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looking for??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79444" y="438538"/>
            <a:ext cx="6196405" cy="696524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Interviews</a:t>
            </a:r>
          </a:p>
          <a:p>
            <a:r>
              <a:rPr lang="en-US" sz="1800" dirty="0" smtClean="0"/>
              <a:t>LOR’s </a:t>
            </a:r>
            <a:r>
              <a:rPr lang="en-US" sz="1800" dirty="0"/>
              <a:t>– no more than 5; 1 science, 1 other faculty plus optional (prefer one from community)</a:t>
            </a:r>
          </a:p>
          <a:p>
            <a:r>
              <a:rPr lang="en-US" sz="1800" dirty="0"/>
              <a:t>GPA – both cumulative and </a:t>
            </a:r>
            <a:r>
              <a:rPr lang="en-US" sz="1800" dirty="0" smtClean="0"/>
              <a:t>science</a:t>
            </a:r>
          </a:p>
          <a:p>
            <a:r>
              <a:rPr lang="en-US" sz="1800" dirty="0" smtClean="0"/>
              <a:t>MCAT </a:t>
            </a:r>
            <a:r>
              <a:rPr lang="en-US" sz="1800" dirty="0"/>
              <a:t>– past 5 years</a:t>
            </a:r>
          </a:p>
          <a:p>
            <a:r>
              <a:rPr lang="en-US" sz="1800" dirty="0"/>
              <a:t>Personal Statement</a:t>
            </a:r>
          </a:p>
          <a:p>
            <a:r>
              <a:rPr lang="en-US" sz="1800" dirty="0"/>
              <a:t>Chronological listing of education (CV), employment history, detailing any time taken off</a:t>
            </a:r>
          </a:p>
          <a:p>
            <a:r>
              <a:rPr lang="en-US" sz="1800" dirty="0"/>
              <a:t>BS </a:t>
            </a:r>
            <a:r>
              <a:rPr lang="en-US" sz="1800" dirty="0" smtClean="0"/>
              <a:t>degree, </a:t>
            </a:r>
            <a:r>
              <a:rPr lang="en-US" sz="1800" dirty="0"/>
              <a:t>transcripts &amp; </a:t>
            </a:r>
            <a:r>
              <a:rPr lang="en-US" sz="1800" dirty="0" err="1"/>
              <a:t>prereq</a:t>
            </a:r>
            <a:r>
              <a:rPr lang="en-US" sz="1800" dirty="0"/>
              <a:t> courses</a:t>
            </a:r>
          </a:p>
          <a:p>
            <a:r>
              <a:rPr lang="en-US" sz="1800" dirty="0" smtClean="0"/>
              <a:t>Average </a:t>
            </a:r>
            <a:r>
              <a:rPr lang="en-US" sz="1800" dirty="0"/>
              <a:t>MCAT is 25 (at least an 8 on BIO)</a:t>
            </a:r>
          </a:p>
          <a:p>
            <a:r>
              <a:rPr lang="en-US" sz="1800" dirty="0"/>
              <a:t>Average OGPA = 3.3</a:t>
            </a:r>
          </a:p>
          <a:p>
            <a:r>
              <a:rPr lang="en-US" sz="1800" dirty="0"/>
              <a:t>Average </a:t>
            </a:r>
            <a:r>
              <a:rPr lang="en-US" sz="1800" dirty="0" err="1"/>
              <a:t>SciGPA</a:t>
            </a:r>
            <a:r>
              <a:rPr lang="en-US" sz="1800" dirty="0"/>
              <a:t> = 3.1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4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064415"/>
            <a:ext cx="5723468" cy="7584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After interview, then what?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529" y="1822825"/>
            <a:ext cx="6424705" cy="38847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dirty="0" smtClean="0"/>
              <a:t>Applicants </a:t>
            </a:r>
            <a:r>
              <a:rPr lang="en-US" sz="2900" dirty="0"/>
              <a:t>receive a decision within 2-5 </a:t>
            </a:r>
            <a:r>
              <a:rPr lang="en-US" sz="2900" dirty="0" smtClean="0"/>
              <a:t>weeks:</a:t>
            </a:r>
          </a:p>
          <a:p>
            <a:pPr algn="l"/>
            <a:endParaRPr lang="en-US" sz="2900" dirty="0" smtClean="0"/>
          </a:p>
          <a:p>
            <a:pPr algn="l"/>
            <a:r>
              <a:rPr lang="en-US" sz="2900" dirty="0" smtClean="0"/>
              <a:t>1.</a:t>
            </a:r>
            <a:r>
              <a:rPr lang="en-US" sz="2900" baseline="0" dirty="0" smtClean="0"/>
              <a:t> </a:t>
            </a:r>
            <a:r>
              <a:rPr lang="en-US" sz="2900" dirty="0" smtClean="0"/>
              <a:t>Accept</a:t>
            </a:r>
            <a:endParaRPr lang="en-US" sz="2900" dirty="0"/>
          </a:p>
          <a:p>
            <a:pPr lvl="0" algn="l"/>
            <a:r>
              <a:rPr lang="en-US" sz="2900" dirty="0" smtClean="0"/>
              <a:t>2. MERP </a:t>
            </a:r>
            <a:r>
              <a:rPr lang="en-US" sz="2900" dirty="0"/>
              <a:t>(Medical Education Readiness Program</a:t>
            </a:r>
            <a:r>
              <a:rPr lang="en-US" sz="2900" dirty="0" smtClean="0"/>
              <a:t>)</a:t>
            </a:r>
          </a:p>
          <a:p>
            <a:pPr lvl="0" algn="l"/>
            <a:r>
              <a:rPr lang="en-US" sz="2900" dirty="0" smtClean="0"/>
              <a:t>3. Denial</a:t>
            </a:r>
            <a:endParaRPr lang="en-US" sz="2900" dirty="0"/>
          </a:p>
          <a:p>
            <a:pPr algn="l"/>
            <a:r>
              <a:rPr lang="en-US" sz="2900" dirty="0"/>
              <a:t> </a:t>
            </a:r>
          </a:p>
          <a:p>
            <a:pPr algn="l"/>
            <a:r>
              <a:rPr lang="en-US" sz="2900" dirty="0"/>
              <a:t>MERP – </a:t>
            </a:r>
            <a:r>
              <a:rPr lang="en-US" sz="2900" dirty="0" smtClean="0"/>
              <a:t>remediation semester. </a:t>
            </a:r>
            <a:r>
              <a:rPr lang="en-US" sz="2900" dirty="0"/>
              <a:t>T</a:t>
            </a:r>
            <a:r>
              <a:rPr lang="en-US" sz="2900" dirty="0" smtClean="0"/>
              <a:t>hose </a:t>
            </a:r>
            <a:r>
              <a:rPr lang="en-US" sz="2900" dirty="0"/>
              <a:t>students </a:t>
            </a:r>
            <a:r>
              <a:rPr lang="en-US" sz="2900" dirty="0" smtClean="0"/>
              <a:t>perform </a:t>
            </a:r>
            <a:r>
              <a:rPr lang="en-US" sz="2900" dirty="0"/>
              <a:t>better than those accepted straight out. If they don’t pass, money is completely refunded ($10,000</a:t>
            </a:r>
            <a:r>
              <a:rPr lang="en-US" sz="2900" dirty="0" smtClean="0"/>
              <a:t>)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/>
            <a:r>
              <a:rPr lang="en-US" sz="2800" dirty="0" smtClean="0"/>
              <a:t>Once </a:t>
            </a:r>
            <a:r>
              <a:rPr lang="en-US" sz="2800" dirty="0"/>
              <a:t>accepted, students are assigned an Orientation Advisor </a:t>
            </a:r>
            <a:r>
              <a:rPr lang="en-US" sz="2800" dirty="0" smtClean="0"/>
              <a:t>to </a:t>
            </a:r>
            <a:r>
              <a:rPr lang="en-US" sz="2800" dirty="0"/>
              <a:t>answer any and all questions, even before matriculation</a:t>
            </a:r>
          </a:p>
          <a:p>
            <a:pPr algn="l"/>
            <a:endParaRPr lang="en-US" sz="2900" dirty="0" smtClean="0"/>
          </a:p>
          <a:p>
            <a:pPr algn="l"/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6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90" y="685547"/>
            <a:ext cx="6254044" cy="943041"/>
          </a:xfrm>
        </p:spPr>
        <p:txBody>
          <a:bodyPr/>
          <a:lstStyle/>
          <a:p>
            <a:r>
              <a:rPr lang="en-US" dirty="0" smtClean="0"/>
              <a:t>Student Stats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1792942"/>
            <a:ext cx="6231467" cy="394447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•15</a:t>
            </a:r>
            <a:r>
              <a:rPr lang="en-US" dirty="0"/>
              <a:t>% over the age of 30</a:t>
            </a:r>
          </a:p>
          <a:p>
            <a:pPr algn="l"/>
            <a:r>
              <a:rPr lang="en-US" dirty="0" smtClean="0"/>
              <a:t>•In 2013</a:t>
            </a:r>
            <a:r>
              <a:rPr lang="en-US" dirty="0"/>
              <a:t>:</a:t>
            </a:r>
            <a:r>
              <a:rPr lang="en-US" dirty="0" smtClean="0"/>
              <a:t> 	Female </a:t>
            </a:r>
            <a:r>
              <a:rPr lang="en-US" dirty="0"/>
              <a:t>= 41%</a:t>
            </a:r>
            <a:r>
              <a:rPr lang="en-US" dirty="0" smtClean="0"/>
              <a:t>,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Male </a:t>
            </a:r>
            <a:r>
              <a:rPr lang="en-US" dirty="0"/>
              <a:t>= 59% (Not purposely)</a:t>
            </a:r>
          </a:p>
          <a:p>
            <a:pPr algn="l"/>
            <a:r>
              <a:rPr lang="en-US" dirty="0" smtClean="0"/>
              <a:t>•Most </a:t>
            </a:r>
            <a:r>
              <a:rPr lang="en-US" dirty="0"/>
              <a:t>drawn from state is CA</a:t>
            </a:r>
          </a:p>
          <a:p>
            <a:pPr algn="l"/>
            <a:r>
              <a:rPr lang="en-US" dirty="0" smtClean="0"/>
              <a:t>•85</a:t>
            </a:r>
            <a:r>
              <a:rPr lang="en-US" dirty="0"/>
              <a:t>% American </a:t>
            </a:r>
            <a:r>
              <a:rPr lang="en-US" dirty="0" smtClean="0"/>
              <a:t>citizenship</a:t>
            </a:r>
          </a:p>
          <a:p>
            <a:pPr algn="l"/>
            <a:r>
              <a:rPr lang="en-US" dirty="0" smtClean="0"/>
              <a:t>•</a:t>
            </a:r>
            <a:r>
              <a:rPr lang="en-US" dirty="0"/>
              <a:t>There is a 30% acceptance rate vs. number </a:t>
            </a:r>
            <a:r>
              <a:rPr lang="en-US" dirty="0" smtClean="0"/>
              <a:t>of</a:t>
            </a:r>
          </a:p>
          <a:p>
            <a:pPr algn="l"/>
            <a:r>
              <a:rPr lang="en-US" dirty="0" smtClean="0"/>
              <a:t>   applications </a:t>
            </a:r>
            <a:endParaRPr lang="en-US" dirty="0" smtClean="0"/>
          </a:p>
          <a:p>
            <a:pPr algn="l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1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90" y="551078"/>
            <a:ext cx="6254044" cy="987864"/>
          </a:xfrm>
        </p:spPr>
        <p:txBody>
          <a:bodyPr/>
          <a:lstStyle/>
          <a:p>
            <a:r>
              <a:rPr lang="en-US" dirty="0" smtClean="0"/>
              <a:t>Enrollments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1688353"/>
            <a:ext cx="6231467" cy="3989293"/>
          </a:xfrm>
        </p:spPr>
        <p:txBody>
          <a:bodyPr/>
          <a:lstStyle/>
          <a:p>
            <a:pPr algn="l"/>
            <a:r>
              <a:rPr lang="en-US" sz="2400" dirty="0" smtClean="0"/>
              <a:t>	January </a:t>
            </a:r>
            <a:r>
              <a:rPr lang="en-US" sz="2400" dirty="0"/>
              <a:t>semester </a:t>
            </a:r>
            <a:r>
              <a:rPr lang="en-US" sz="2400" dirty="0" smtClean="0"/>
              <a:t>	 = </a:t>
            </a:r>
            <a:r>
              <a:rPr lang="en-US" sz="2400" dirty="0"/>
              <a:t>100-150 </a:t>
            </a:r>
          </a:p>
          <a:p>
            <a:pPr algn="l"/>
            <a:r>
              <a:rPr lang="en-US" sz="2400" dirty="0" smtClean="0"/>
              <a:t>	May semester	      	 </a:t>
            </a:r>
            <a:r>
              <a:rPr lang="en-US" sz="2400" dirty="0"/>
              <a:t>= 100-150</a:t>
            </a:r>
          </a:p>
          <a:p>
            <a:pPr algn="l"/>
            <a:r>
              <a:rPr lang="en-US" sz="2400" dirty="0" smtClean="0"/>
              <a:t>	September </a:t>
            </a:r>
            <a:r>
              <a:rPr lang="en-US" sz="2400" dirty="0"/>
              <a:t>semester </a:t>
            </a:r>
            <a:r>
              <a:rPr lang="en-US" sz="2400" dirty="0" smtClean="0"/>
              <a:t> = </a:t>
            </a:r>
            <a:r>
              <a:rPr lang="en-US" sz="2400" dirty="0"/>
              <a:t>200-250</a:t>
            </a:r>
          </a:p>
          <a:p>
            <a:r>
              <a:rPr lang="en-US" dirty="0"/>
              <a:t>(recommend applying 5 months before desired start)</a:t>
            </a:r>
          </a:p>
          <a:p>
            <a:r>
              <a:rPr lang="en-US" dirty="0"/>
              <a:t>Class sizes currently comparable to those in US medical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5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90" y="595900"/>
            <a:ext cx="6254044" cy="987865"/>
          </a:xfrm>
        </p:spPr>
        <p:txBody>
          <a:bodyPr/>
          <a:lstStyle/>
          <a:p>
            <a:r>
              <a:rPr lang="en-US" dirty="0" smtClean="0"/>
              <a:t>Tuition &amp; Funding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1987177"/>
            <a:ext cx="6231467" cy="39743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/>
              <a:t>Medical Sciences = </a:t>
            </a:r>
            <a:r>
              <a:rPr lang="en-US" sz="2800" dirty="0" smtClean="0"/>
              <a:t>$</a:t>
            </a:r>
            <a:r>
              <a:rPr lang="en-US" sz="2800" dirty="0"/>
              <a:t>19,550 per </a:t>
            </a:r>
            <a:r>
              <a:rPr lang="en-US" sz="2800" dirty="0" smtClean="0"/>
              <a:t>				   semester </a:t>
            </a:r>
            <a:r>
              <a:rPr lang="en-US" sz="2800" dirty="0"/>
              <a:t>(1-5</a:t>
            </a:r>
            <a:r>
              <a:rPr lang="en-US" sz="2800" dirty="0" smtClean="0"/>
              <a:t>)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Clinical Sciences =  </a:t>
            </a:r>
            <a:r>
              <a:rPr lang="en-US" sz="2800" dirty="0" smtClean="0"/>
              <a:t>$</a:t>
            </a:r>
            <a:r>
              <a:rPr lang="en-US" sz="2800" dirty="0"/>
              <a:t>21,875 </a:t>
            </a:r>
            <a:r>
              <a:rPr lang="en-US" sz="2800" dirty="0" smtClean="0"/>
              <a:t>per</a:t>
            </a:r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		   semester </a:t>
            </a:r>
            <a:r>
              <a:rPr lang="en-US" sz="2800" dirty="0"/>
              <a:t>(6-9</a:t>
            </a:r>
            <a:r>
              <a:rPr lang="en-US" sz="2800" dirty="0" smtClean="0"/>
              <a:t>) 			</a:t>
            </a:r>
          </a:p>
          <a:p>
            <a:pPr algn="l"/>
            <a:r>
              <a:rPr lang="en-US" sz="2800" dirty="0" smtClean="0"/>
              <a:t>			$</a:t>
            </a:r>
            <a:r>
              <a:rPr lang="en-US" sz="2800" dirty="0"/>
              <a:t>10,938 for ½ </a:t>
            </a:r>
            <a:r>
              <a:rPr lang="en-US" sz="2800" dirty="0" smtClean="0"/>
              <a:t>				   semester</a:t>
            </a:r>
          </a:p>
          <a:p>
            <a:pPr algn="l"/>
            <a:endParaRPr lang="en-US" sz="2800" dirty="0"/>
          </a:p>
          <a:p>
            <a:r>
              <a:rPr lang="en-US" sz="2800" dirty="0"/>
              <a:t>Access to Title 4 funding; complete FAFSA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3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911412"/>
            <a:ext cx="6254044" cy="5976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 Involvement &amp; Support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1613647"/>
            <a:ext cx="6462557" cy="41984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Focus </a:t>
            </a:r>
            <a:r>
              <a:rPr lang="en-US" dirty="0" smtClean="0"/>
              <a:t>is on </a:t>
            </a:r>
            <a:r>
              <a:rPr lang="en-US" dirty="0"/>
              <a:t>service learning and community </a:t>
            </a:r>
            <a:r>
              <a:rPr lang="en-US" dirty="0" smtClean="0"/>
              <a:t>affairs, partnering </a:t>
            </a:r>
            <a:r>
              <a:rPr lang="en-US" dirty="0"/>
              <a:t>and instilling a sense of responsiveness for quality of life on </a:t>
            </a:r>
            <a:r>
              <a:rPr lang="en-US" dirty="0" smtClean="0"/>
              <a:t>island</a:t>
            </a:r>
          </a:p>
          <a:p>
            <a:r>
              <a:rPr lang="en-US" dirty="0" smtClean="0"/>
              <a:t>. </a:t>
            </a:r>
            <a:endParaRPr lang="en-US" dirty="0"/>
          </a:p>
          <a:p>
            <a:pPr algn="l"/>
            <a:r>
              <a:rPr lang="en-US" dirty="0" smtClean="0"/>
              <a:t>• 17 </a:t>
            </a:r>
            <a:r>
              <a:rPr lang="en-US" dirty="0"/>
              <a:t>student organizations, including professional, religious, honor and </a:t>
            </a:r>
            <a:r>
              <a:rPr lang="en-US" dirty="0" smtClean="0"/>
              <a:t>service, AND SGA</a:t>
            </a:r>
          </a:p>
          <a:p>
            <a:pPr algn="l"/>
            <a:r>
              <a:rPr lang="en-US" dirty="0" smtClean="0"/>
              <a:t>• Community events:</a:t>
            </a:r>
          </a:p>
          <a:p>
            <a:pPr algn="l"/>
            <a:r>
              <a:rPr lang="en-US" dirty="0" smtClean="0"/>
              <a:t>  	Project </a:t>
            </a:r>
            <a:r>
              <a:rPr lang="en-US" dirty="0"/>
              <a:t>Help (free health screening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	Diabetes screening</a:t>
            </a:r>
            <a:endParaRPr lang="en-US" dirty="0"/>
          </a:p>
          <a:p>
            <a:pPr algn="l"/>
            <a:r>
              <a:rPr lang="en-US" dirty="0" smtClean="0"/>
              <a:t>	St</a:t>
            </a:r>
            <a:r>
              <a:rPr lang="en-US" dirty="0"/>
              <a:t>. Maarten </a:t>
            </a:r>
            <a:r>
              <a:rPr lang="en-US" dirty="0" smtClean="0"/>
              <a:t>Zoo</a:t>
            </a:r>
          </a:p>
          <a:p>
            <a:pPr algn="l"/>
            <a:r>
              <a:rPr lang="en-US" dirty="0" smtClean="0"/>
              <a:t>	Working with </a:t>
            </a:r>
            <a:r>
              <a:rPr lang="en-US" dirty="0"/>
              <a:t>the elderly, </a:t>
            </a:r>
            <a:r>
              <a:rPr lang="en-US" dirty="0" smtClean="0"/>
              <a:t>AND </a:t>
            </a:r>
            <a:r>
              <a:rPr lang="en-US" dirty="0"/>
              <a:t>health and exercise </a:t>
            </a:r>
            <a:r>
              <a:rPr lang="en-US" dirty="0" smtClean="0"/>
              <a:t>with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kids</a:t>
            </a:r>
            <a:endParaRPr lang="en-US" dirty="0"/>
          </a:p>
          <a:p>
            <a:pPr algn="l"/>
            <a:r>
              <a:rPr lang="en-US" dirty="0" smtClean="0"/>
              <a:t>• The Wellness counselor offers </a:t>
            </a:r>
            <a:r>
              <a:rPr lang="en-US" dirty="0"/>
              <a:t>a “mindfulness based stress reduction” </a:t>
            </a:r>
            <a:r>
              <a:rPr lang="en-US" dirty="0" smtClean="0"/>
              <a:t>program (meditation</a:t>
            </a:r>
            <a:r>
              <a:rPr lang="en-US" dirty="0"/>
              <a:t>-</a:t>
            </a:r>
            <a:r>
              <a:rPr lang="en-US" dirty="0" smtClean="0"/>
              <a:t>based).</a:t>
            </a:r>
          </a:p>
          <a:p>
            <a:pPr algn="l"/>
            <a:r>
              <a:rPr lang="en-US" dirty="0" smtClean="0"/>
              <a:t>• Peer</a:t>
            </a:r>
            <a:r>
              <a:rPr lang="en-US" dirty="0"/>
              <a:t>-to-peer </a:t>
            </a:r>
            <a:r>
              <a:rPr lang="en-US" dirty="0" smtClean="0"/>
              <a:t>tutoring</a:t>
            </a:r>
            <a:r>
              <a:rPr lang="en-US" dirty="0"/>
              <a:t> </a:t>
            </a:r>
            <a:r>
              <a:rPr lang="en-US" dirty="0" smtClean="0"/>
              <a:t>(one</a:t>
            </a:r>
            <a:r>
              <a:rPr lang="en-US" dirty="0"/>
              <a:t>-on-one assistance in areas needing </a:t>
            </a:r>
            <a:r>
              <a:rPr lang="en-US" dirty="0" smtClean="0"/>
              <a:t>improvements)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8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486</TotalTime>
  <Words>1268</Words>
  <Application>Microsoft Macintosh PowerPoint</Application>
  <PresentationFormat>On-screen Show (4:3)</PresentationFormat>
  <Paragraphs>181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Pushpin</vt:lpstr>
      <vt:lpstr>Pre-Med Advisor Visit to AUC</vt:lpstr>
      <vt:lpstr>History/Legacy of AUC</vt:lpstr>
      <vt:lpstr>AUC’s Mission</vt:lpstr>
      <vt:lpstr>What are they looking for??</vt:lpstr>
      <vt:lpstr>After interview, then what?</vt:lpstr>
      <vt:lpstr>Student Stats</vt:lpstr>
      <vt:lpstr>Enrollments</vt:lpstr>
      <vt:lpstr>Tuition &amp; Funding</vt:lpstr>
      <vt:lpstr>Student Involvement &amp; Support</vt:lpstr>
      <vt:lpstr>Student Support (cont’d)</vt:lpstr>
      <vt:lpstr>The Journey</vt:lpstr>
      <vt:lpstr>New Campus Building</vt:lpstr>
      <vt:lpstr>New Facilities</vt:lpstr>
      <vt:lpstr>Simulation and Clinical Skills Lab </vt:lpstr>
      <vt:lpstr>Fred, a student teaching assistant in the Sim Lab, demonstrated his skills on “Harvey” the patient simulator. We were allowed to wear stethoscopes and hear the heartbeat. </vt:lpstr>
      <vt:lpstr>The Library</vt:lpstr>
      <vt:lpstr>Apartment Housing</vt:lpstr>
      <vt:lpstr>Look at the view!</vt:lpstr>
      <vt:lpstr>Take-Home Message</vt:lpstr>
      <vt:lpstr>Student Feedback</vt:lpstr>
      <vt:lpstr>AUC Alumni</vt:lpstr>
      <vt:lpstr>Miscellaneous</vt:lpstr>
      <vt:lpstr>Misc. (cont’d)</vt:lpstr>
      <vt:lpstr>Philipsburg Airport Maho Bay</vt:lpstr>
      <vt:lpstr>Island Facts</vt:lpstr>
      <vt:lpstr>Tour of Island</vt:lpstr>
      <vt:lpstr>Various Points of Interest</vt:lpstr>
      <vt:lpstr>    Philipsburg             Fort Louis/Marigot</vt:lpstr>
      <vt:lpstr>The End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Pre-Med Advisor Visit to AUC</dc:title>
  <dc:creator>Susie Yantz</dc:creator>
  <cp:lastModifiedBy>Susie Yantz</cp:lastModifiedBy>
  <cp:revision>65</cp:revision>
  <cp:lastPrinted>2015-03-10T15:21:39Z</cp:lastPrinted>
  <dcterms:created xsi:type="dcterms:W3CDTF">2015-03-05T20:26:01Z</dcterms:created>
  <dcterms:modified xsi:type="dcterms:W3CDTF">2018-02-12T14:13:33Z</dcterms:modified>
</cp:coreProperties>
</file>