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5"/>
  </p:notesMasterIdLst>
  <p:sldIdLst>
    <p:sldId id="256" r:id="rId6"/>
    <p:sldId id="334" r:id="rId7"/>
    <p:sldId id="257" r:id="rId8"/>
    <p:sldId id="365" r:id="rId9"/>
    <p:sldId id="301" r:id="rId10"/>
    <p:sldId id="367" r:id="rId11"/>
    <p:sldId id="366" r:id="rId12"/>
    <p:sldId id="370" r:id="rId13"/>
    <p:sldId id="3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>
      <p:cViewPr>
        <p:scale>
          <a:sx n="90" d="100"/>
          <a:sy n="90" d="100"/>
        </p:scale>
        <p:origin x="18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McKee" userId="5dd0beb5-3aa0-4205-8030-0b8c2faf4697" providerId="ADAL" clId="{C93F8DE0-B957-439E-B9B3-BB4C6D0E640E}"/>
    <pc:docChg chg="undo custSel modSld">
      <pc:chgData name="Mike McKee" userId="5dd0beb5-3aa0-4205-8030-0b8c2faf4697" providerId="ADAL" clId="{C93F8DE0-B957-439E-B9B3-BB4C6D0E640E}" dt="2024-05-01T11:39:44.971" v="36" actId="1076"/>
      <pc:docMkLst>
        <pc:docMk/>
      </pc:docMkLst>
      <pc:sldChg chg="modSp mod">
        <pc:chgData name="Mike McKee" userId="5dd0beb5-3aa0-4205-8030-0b8c2faf4697" providerId="ADAL" clId="{C93F8DE0-B957-439E-B9B3-BB4C6D0E640E}" dt="2024-05-01T11:39:44.971" v="36" actId="1076"/>
        <pc:sldMkLst>
          <pc:docMk/>
          <pc:sldMk cId="1480538830" sldId="256"/>
        </pc:sldMkLst>
        <pc:spChg chg="mod">
          <ac:chgData name="Mike McKee" userId="5dd0beb5-3aa0-4205-8030-0b8c2faf4697" providerId="ADAL" clId="{C93F8DE0-B957-439E-B9B3-BB4C6D0E640E}" dt="2024-05-01T11:39:32.436" v="34" actId="1076"/>
          <ac:spMkLst>
            <pc:docMk/>
            <pc:sldMk cId="1480538830" sldId="256"/>
            <ac:spMk id="3" creationId="{6C463D51-6A38-2D94-468C-DE9357E38DEE}"/>
          </ac:spMkLst>
        </pc:spChg>
        <pc:spChg chg="mod">
          <ac:chgData name="Mike McKee" userId="5dd0beb5-3aa0-4205-8030-0b8c2faf4697" providerId="ADAL" clId="{C93F8DE0-B957-439E-B9B3-BB4C6D0E640E}" dt="2024-05-01T11:39:39.558" v="35" actId="404"/>
          <ac:spMkLst>
            <pc:docMk/>
            <pc:sldMk cId="1480538830" sldId="256"/>
            <ac:spMk id="4" creationId="{10BEE4DF-1265-3699-0A89-B65C20864E4E}"/>
          </ac:spMkLst>
        </pc:spChg>
        <pc:spChg chg="mod">
          <ac:chgData name="Mike McKee" userId="5dd0beb5-3aa0-4205-8030-0b8c2faf4697" providerId="ADAL" clId="{C93F8DE0-B957-439E-B9B3-BB4C6D0E640E}" dt="2024-05-01T11:39:44.971" v="36" actId="1076"/>
          <ac:spMkLst>
            <pc:docMk/>
            <pc:sldMk cId="1480538830" sldId="256"/>
            <ac:spMk id="7" creationId="{2BDC8018-A189-0407-55AA-A380D7C21E8E}"/>
          </ac:spMkLst>
        </pc:spChg>
      </pc:sldChg>
    </pc:docChg>
  </pc:docChgLst>
  <pc:docChgLst>
    <pc:chgData name="Jesse Sunski" userId="75f123fd-6bd2-4ade-895f-a68719029ed0" providerId="ADAL" clId="{F23038F2-61FD-40EF-B1DB-286C6AC14C00}"/>
    <pc:docChg chg="undo custSel addSld delSld modSld">
      <pc:chgData name="Jesse Sunski" userId="75f123fd-6bd2-4ade-895f-a68719029ed0" providerId="ADAL" clId="{F23038F2-61FD-40EF-B1DB-286C6AC14C00}" dt="2024-05-15T17:49:12.153" v="33" actId="1076"/>
      <pc:docMkLst>
        <pc:docMk/>
      </pc:docMkLst>
      <pc:sldChg chg="modSp mod">
        <pc:chgData name="Jesse Sunski" userId="75f123fd-6bd2-4ade-895f-a68719029ed0" providerId="ADAL" clId="{F23038F2-61FD-40EF-B1DB-286C6AC14C00}" dt="2024-05-15T17:49:12.153" v="33" actId="1076"/>
        <pc:sldMkLst>
          <pc:docMk/>
          <pc:sldMk cId="1203539197" sldId="365"/>
        </pc:sldMkLst>
        <pc:picChg chg="mod">
          <ac:chgData name="Jesse Sunski" userId="75f123fd-6bd2-4ade-895f-a68719029ed0" providerId="ADAL" clId="{F23038F2-61FD-40EF-B1DB-286C6AC14C00}" dt="2024-05-15T17:49:12.153" v="33" actId="1076"/>
          <ac:picMkLst>
            <pc:docMk/>
            <pc:sldMk cId="1203539197" sldId="365"/>
            <ac:picMk id="5" creationId="{66F467B3-78EB-4A01-0B19-FB86CB35241E}"/>
          </ac:picMkLst>
        </pc:picChg>
      </pc:sldChg>
      <pc:sldChg chg="modSp mod">
        <pc:chgData name="Jesse Sunski" userId="75f123fd-6bd2-4ade-895f-a68719029ed0" providerId="ADAL" clId="{F23038F2-61FD-40EF-B1DB-286C6AC14C00}" dt="2024-05-15T17:49:11.536" v="21" actId="1076"/>
        <pc:sldMkLst>
          <pc:docMk/>
          <pc:sldMk cId="3405848768" sldId="370"/>
        </pc:sldMkLst>
        <pc:picChg chg="mod">
          <ac:chgData name="Jesse Sunski" userId="75f123fd-6bd2-4ade-895f-a68719029ed0" providerId="ADAL" clId="{F23038F2-61FD-40EF-B1DB-286C6AC14C00}" dt="2024-05-15T17:49:11.536" v="21" actId="1076"/>
          <ac:picMkLst>
            <pc:docMk/>
            <pc:sldMk cId="3405848768" sldId="370"/>
            <ac:picMk id="4" creationId="{B83AC85E-4A8E-F2EC-B164-434FEEDCFC47}"/>
          </ac:picMkLst>
        </pc:picChg>
      </pc:sldChg>
      <pc:sldChg chg="modSp add del mod">
        <pc:chgData name="Jesse Sunski" userId="75f123fd-6bd2-4ade-895f-a68719029ed0" providerId="ADAL" clId="{F23038F2-61FD-40EF-B1DB-286C6AC14C00}" dt="2024-05-15T17:49:11.799" v="24" actId="2890"/>
        <pc:sldMkLst>
          <pc:docMk/>
          <pc:sldMk cId="1265147981" sldId="371"/>
        </pc:sldMkLst>
        <pc:picChg chg="mod">
          <ac:chgData name="Jesse Sunski" userId="75f123fd-6bd2-4ade-895f-a68719029ed0" providerId="ADAL" clId="{F23038F2-61FD-40EF-B1DB-286C6AC14C00}" dt="2024-05-15T17:49:11.668" v="23" actId="1076"/>
          <ac:picMkLst>
            <pc:docMk/>
            <pc:sldMk cId="1265147981" sldId="371"/>
            <ac:picMk id="5" creationId="{66F467B3-78EB-4A01-0B19-FB86CB35241E}"/>
          </ac:picMkLst>
        </pc:picChg>
      </pc:sldChg>
      <pc:sldChg chg="modSp add del mod">
        <pc:chgData name="Jesse Sunski" userId="75f123fd-6bd2-4ade-895f-a68719029ed0" providerId="ADAL" clId="{F23038F2-61FD-40EF-B1DB-286C6AC14C00}" dt="2024-05-15T17:49:11.378" v="18" actId="2890"/>
        <pc:sldMkLst>
          <pc:docMk/>
          <pc:sldMk cId="2139682821" sldId="372"/>
        </pc:sldMkLst>
        <pc:picChg chg="mod">
          <ac:chgData name="Jesse Sunski" userId="75f123fd-6bd2-4ade-895f-a68719029ed0" providerId="ADAL" clId="{F23038F2-61FD-40EF-B1DB-286C6AC14C00}" dt="2024-05-15T17:49:10.844" v="17" actId="1076"/>
          <ac:picMkLst>
            <pc:docMk/>
            <pc:sldMk cId="2139682821" sldId="372"/>
            <ac:picMk id="4" creationId="{B83AC85E-4A8E-F2EC-B164-434FEEDCFC47}"/>
          </ac:picMkLst>
        </pc:picChg>
      </pc:sldChg>
    </pc:docChg>
  </pc:docChgLst>
  <pc:docChgLst>
    <pc:chgData name="Mike McKee" userId="5dd0beb5-3aa0-4205-8030-0b8c2faf4697" providerId="ADAL" clId="{EB51E5ED-E0B8-4090-8DB7-49A90580E436}"/>
    <pc:docChg chg="modSld">
      <pc:chgData name="Mike McKee" userId="5dd0beb5-3aa0-4205-8030-0b8c2faf4697" providerId="ADAL" clId="{EB51E5ED-E0B8-4090-8DB7-49A90580E436}" dt="2024-02-14T14:02:32.705" v="7" actId="20577"/>
      <pc:docMkLst>
        <pc:docMk/>
      </pc:docMkLst>
      <pc:sldChg chg="modSp mod">
        <pc:chgData name="Mike McKee" userId="5dd0beb5-3aa0-4205-8030-0b8c2faf4697" providerId="ADAL" clId="{EB51E5ED-E0B8-4090-8DB7-49A90580E436}" dt="2024-02-14T14:02:32.705" v="7" actId="20577"/>
        <pc:sldMkLst>
          <pc:docMk/>
          <pc:sldMk cId="420945588" sldId="257"/>
        </pc:sldMkLst>
        <pc:spChg chg="mod">
          <ac:chgData name="Mike McKee" userId="5dd0beb5-3aa0-4205-8030-0b8c2faf4697" providerId="ADAL" clId="{EB51E5ED-E0B8-4090-8DB7-49A90580E436}" dt="2024-02-13T19:55:49.824" v="6" actId="20577"/>
          <ac:spMkLst>
            <pc:docMk/>
            <pc:sldMk cId="420945588" sldId="257"/>
            <ac:spMk id="2" creationId="{8E1B8E7D-21A6-A2E9-CD10-E8A8009C07CA}"/>
          </ac:spMkLst>
        </pc:spChg>
        <pc:spChg chg="mod">
          <ac:chgData name="Mike McKee" userId="5dd0beb5-3aa0-4205-8030-0b8c2faf4697" providerId="ADAL" clId="{EB51E5ED-E0B8-4090-8DB7-49A90580E436}" dt="2024-02-14T14:02:32.705" v="7" actId="20577"/>
          <ac:spMkLst>
            <pc:docMk/>
            <pc:sldMk cId="420945588" sldId="257"/>
            <ac:spMk id="9" creationId="{AB834667-76DB-ED20-2D1E-269473B877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77BD6-330E-47C8-BD60-2F5A487E59E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5294-7064-4BE8-A7D5-C84959678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3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Norfolk</a:t>
            </a:r>
            <a:r>
              <a:rPr lang="en-US" baseline="0" dirty="0"/>
              <a:t> State</a:t>
            </a:r>
          </a:p>
          <a:p>
            <a:r>
              <a:rPr lang="en-US" baseline="0" dirty="0"/>
              <a:t>Rose </a:t>
            </a:r>
            <a:r>
              <a:rPr lang="en-US" baseline="0" dirty="0" err="1"/>
              <a:t>Hulman</a:t>
            </a:r>
            <a:endParaRPr lang="en-US" baseline="0" dirty="0"/>
          </a:p>
          <a:p>
            <a:r>
              <a:rPr lang="en-US" baseline="0" dirty="0"/>
              <a:t>Alabama Huntsville</a:t>
            </a:r>
          </a:p>
          <a:p>
            <a:r>
              <a:rPr lang="en-US" baseline="0" dirty="0"/>
              <a:t>Arizona</a:t>
            </a:r>
          </a:p>
          <a:p>
            <a:r>
              <a:rPr lang="en-US" baseline="0" dirty="0"/>
              <a:t>Rochester not yet</a:t>
            </a:r>
          </a:p>
          <a:p>
            <a:r>
              <a:rPr lang="en-US" baseline="0" dirty="0"/>
              <a:t>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8ACBD-3D73-43CE-800F-ADD5FFDE5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8ACBD-3D73-43CE-800F-ADD5FFDE57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6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8ACBD-3D73-43CE-800F-ADD5FFDE5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4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8ACBD-3D73-43CE-800F-ADD5FFDE5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26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2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5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56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4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4" y="4385735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2" y="5870578"/>
            <a:ext cx="1212173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4" y="5870578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8"/>
            <a:ext cx="417516" cy="377825"/>
          </a:xfrm>
        </p:spPr>
        <p:txBody>
          <a:bodyPr/>
          <a:lstStyle/>
          <a:p>
            <a:pPr>
              <a:defRPr/>
            </a:pPr>
            <a:fld id="{7612E730-A09A-4948-A603-3009F3B040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99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7415381-EE9E-854C-8B11-90243C48EA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40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A5EFF-47D5-1842-8865-D311AF4AB93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24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70"/>
            <a:ext cx="3813048" cy="3649133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327A6-C56E-1A49-BBAC-C8E97923234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82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0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14562"/>
            <a:ext cx="3813048" cy="576262"/>
          </a:xfrm>
          <a:solidFill>
            <a:schemeClr val="accent1">
              <a:alpha val="78000"/>
            </a:schemeClr>
          </a:solidFill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7770" y="2218267"/>
            <a:ext cx="3781831" cy="576262"/>
          </a:xfrm>
          <a:solidFill>
            <a:schemeClr val="accent1">
              <a:alpha val="78000"/>
            </a:schemeClr>
          </a:solidFill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FD3FF-C541-BD48-AA3A-33BD3656130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15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3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7B3289-E63B-8549-B863-2C4084B85DF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04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0BB3D-AF0C-2747-AD9A-3DD642BB0F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82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5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1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22D02-4CE7-9744-BFF7-AC7FC5DBA6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9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1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9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9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1226E-1745-5649-8C6C-2ED19695ED8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35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EB3B0-CA9E-284C-9F21-7DB755F0EF9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550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609604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EB3B0-CA9E-284C-9F21-7DB755F0EF9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5146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7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1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6" y="609604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6697" y="3430232"/>
            <a:ext cx="6876133" cy="381000"/>
          </a:xfrm>
          <a:solidFill>
            <a:schemeClr val="accent1">
              <a:alpha val="50000"/>
            </a:schemeClr>
          </a:solidFill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EB3B0-CA9E-284C-9F21-7DB755F0EF9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4238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EB3B0-CA9E-284C-9F21-7DB755F0EF9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0869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7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1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6" y="609604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3886200"/>
            <a:ext cx="7772401" cy="889000"/>
          </a:xfrm>
          <a:solidFill>
            <a:schemeClr val="accent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EB3B0-CA9E-284C-9F21-7DB755F0EF9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9771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1" y="609604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1" y="3505200"/>
            <a:ext cx="7772401" cy="838200"/>
          </a:xfrm>
          <a:solidFill>
            <a:schemeClr val="accent1">
              <a:alpha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40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EB3B0-CA9E-284C-9F21-7DB755F0EF9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0009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3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B7829-AD90-AD49-89A9-00C474EDAFF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99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9" y="609602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65685-22C3-304D-9D8A-8AA12FE318D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8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3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5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13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7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1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3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0D6D-41FE-4F23-AB4C-916279FA617F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2CB1F-4FE2-4A3A-8F74-36913CAD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2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3"/>
            <a:ext cx="7772400" cy="1456267"/>
          </a:xfrm>
          <a:prstGeom prst="rect">
            <a:avLst/>
          </a:prstGeom>
          <a:solidFill>
            <a:schemeClr val="tx1">
              <a:alpha val="78000"/>
            </a:schemeClr>
          </a:solidFill>
          <a:effectLst/>
          <a:scene3d>
            <a:camera prst="orthographicFront"/>
            <a:lightRig rig="threePt" dir="t">
              <a:rot lat="0" lon="0" rev="12600000"/>
            </a:lightRig>
          </a:scene3d>
          <a:sp3d extrusionH="38100">
            <a:bevelT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70"/>
            <a:ext cx="7772400" cy="3649133"/>
          </a:xfrm>
          <a:prstGeom prst="rect">
            <a:avLst/>
          </a:prstGeom>
          <a:gradFill>
            <a:gsLst>
              <a:gs pos="0">
                <a:schemeClr val="tx1">
                  <a:alpha val="78000"/>
                </a:schemeClr>
              </a:gs>
              <a:gs pos="80000">
                <a:schemeClr val="bg1">
                  <a:lumMod val="95000"/>
                  <a:lumOff val="5000"/>
                  <a:alpha val="50000"/>
                </a:schemeClr>
              </a:gs>
            </a:gsLst>
            <a:lin ang="5400000" scaled="0"/>
          </a:gradFill>
          <a:effectLst/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extrusionClr>
              <a:schemeClr val="accent5"/>
            </a:extrusion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3" y="5870578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5870578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8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EB3B0-CA9E-284C-9F21-7DB755F0EF9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4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colorful light&#10;&#10;Description automatically generated">
            <a:extLst>
              <a:ext uri="{FF2B5EF4-FFF2-40B4-BE49-F238E27FC236}">
                <a16:creationId xmlns:a16="http://schemas.microsoft.com/office/drawing/2014/main" id="{061CCBEF-7F2E-8777-8778-F7122A789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AE540E-5743-C56B-DF12-53464FCA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1037"/>
            <a:ext cx="7772400" cy="338137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AS-STEM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with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PHOTONIC SCIENCE AND ENGINEERING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SPECIALIZATION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DC8018-A189-0407-55AA-A380D7C21E8E}"/>
              </a:ext>
            </a:extLst>
          </p:cNvPr>
          <p:cNvSpPr/>
          <p:nvPr/>
        </p:nvSpPr>
        <p:spPr>
          <a:xfrm>
            <a:off x="0" y="3993357"/>
            <a:ext cx="9144000" cy="2128836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63D51-6A38-2D94-468C-DE9357E38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294" y="4151313"/>
            <a:ext cx="4392706" cy="165576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Mike McKee</a:t>
            </a:r>
          </a:p>
          <a:p>
            <a:r>
              <a:rPr lang="en-US" dirty="0">
                <a:solidFill>
                  <a:schemeClr val="bg1"/>
                </a:solidFill>
              </a:rPr>
              <a:t>CREOL, The College of Optics and Photonics</a:t>
            </a:r>
          </a:p>
          <a:p>
            <a:r>
              <a:rPr lang="en-US" dirty="0">
                <a:solidFill>
                  <a:schemeClr val="bg1"/>
                </a:solidFill>
              </a:rPr>
              <a:t>UCF</a:t>
            </a:r>
          </a:p>
          <a:p>
            <a:r>
              <a:rPr lang="en-US" dirty="0">
                <a:solidFill>
                  <a:schemeClr val="bg1"/>
                </a:solidFill>
              </a:rPr>
              <a:t>mmckee@creol.ucf.edu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0BEE4DF-1265-3699-0A89-B65C20864E4E}"/>
              </a:ext>
            </a:extLst>
          </p:cNvPr>
          <p:cNvSpPr txBox="1">
            <a:spLocks/>
          </p:cNvSpPr>
          <p:nvPr/>
        </p:nvSpPr>
        <p:spPr>
          <a:xfrm>
            <a:off x="4572000" y="4387850"/>
            <a:ext cx="457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Radu Bunea</a:t>
            </a:r>
          </a:p>
          <a:p>
            <a:r>
              <a:rPr lang="en-US" sz="2000" dirty="0">
                <a:solidFill>
                  <a:schemeClr val="bg1"/>
                </a:solidFill>
              </a:rPr>
              <a:t>Valencia College</a:t>
            </a:r>
          </a:p>
          <a:p>
            <a:r>
              <a:rPr lang="en-US" sz="2000" dirty="0">
                <a:solidFill>
                  <a:schemeClr val="bg1"/>
                </a:solidFill>
              </a:rPr>
              <a:t>rbunea@valenciacollege.edu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38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tree in front of it&#10;&#10;Description automatically generated">
            <a:extLst>
              <a:ext uri="{FF2B5EF4-FFF2-40B4-BE49-F238E27FC236}">
                <a16:creationId xmlns:a16="http://schemas.microsoft.com/office/drawing/2014/main" id="{F5EA6D9E-115E-5AC2-88C8-3744F1FEC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6200" y="0"/>
            <a:ext cx="9220200" cy="6915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437" y="252812"/>
            <a:ext cx="6221422" cy="454462"/>
          </a:xfrm>
          <a:solidFill>
            <a:schemeClr val="accent1">
              <a:alpha val="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00" b="1" dirty="0"/>
              <a:t>Photonic</a:t>
            </a:r>
            <a:r>
              <a:rPr lang="en-US" b="1" dirty="0"/>
              <a:t> </a:t>
            </a:r>
            <a:r>
              <a:rPr lang="en-US" sz="3100" b="1" dirty="0"/>
              <a:t>Science &amp; Engineering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437" y="826721"/>
            <a:ext cx="8320094" cy="4209624"/>
          </a:xfrm>
          <a:gradFill flip="none" rotWithShape="1">
            <a:gsLst>
              <a:gs pos="0">
                <a:schemeClr val="bg1">
                  <a:lumMod val="50000"/>
                  <a:lumOff val="50000"/>
                  <a:tint val="66000"/>
                  <a:satMod val="160000"/>
                  <a:alpha val="31000"/>
                </a:schemeClr>
              </a:gs>
              <a:gs pos="50000">
                <a:schemeClr val="bg1">
                  <a:lumMod val="50000"/>
                  <a:lumOff val="50000"/>
                  <a:alpha val="60000"/>
                </a:schemeClr>
              </a:gs>
              <a:gs pos="100000">
                <a:schemeClr val="bg1">
                  <a:alpha val="69000"/>
                </a:schemeClr>
              </a:gs>
            </a:gsLst>
            <a:lin ang="2700000" scaled="1"/>
            <a:tileRect/>
          </a:gradFill>
          <a:effectLst/>
          <a:scene3d>
            <a:camera prst="orthographicFront"/>
            <a:lightRig rig="threePt" dir="t">
              <a:rot lat="0" lon="0" rev="0"/>
            </a:lightRig>
          </a:scene3d>
          <a:sp3d prstMaterial="dkEdge">
            <a:extrusionClr>
              <a:schemeClr val="accent5"/>
            </a:extrusionClr>
          </a:sp3d>
        </p:spPr>
        <p:txBody>
          <a:bodyPr anchor="t">
            <a:normAutofit fontScale="92500"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The BS Photonic Science and Engineering (BS-PSE) is a degree jointly offered by </a:t>
            </a:r>
            <a:r>
              <a:rPr lang="en-US" sz="2400" dirty="0">
                <a:solidFill>
                  <a:srgbClr val="FFFF00"/>
                </a:solidFill>
              </a:rPr>
              <a:t>COP</a:t>
            </a:r>
            <a:r>
              <a:rPr lang="en-US" sz="2400" dirty="0"/>
              <a:t> and the </a:t>
            </a:r>
            <a:r>
              <a:rPr lang="en-US" sz="2400" dirty="0">
                <a:solidFill>
                  <a:srgbClr val="FFFF00"/>
                </a:solidFill>
              </a:rPr>
              <a:t>College of Engineering &amp; Computer Science</a:t>
            </a:r>
            <a:r>
              <a:rPr lang="en-US" sz="2400" dirty="0"/>
              <a:t>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Only B.S. Program in Florida, one of only 6 accredited in the nation.</a:t>
            </a:r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By the Numbers: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167 Students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150+ graduates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30% Female </a:t>
            </a:r>
            <a:r>
              <a:rPr lang="en-US" dirty="0"/>
              <a:t>(highest among </a:t>
            </a:r>
            <a:r>
              <a:rPr lang="en-US" dirty="0" err="1"/>
              <a:t>eng.</a:t>
            </a:r>
            <a:r>
              <a:rPr lang="en-US" dirty="0"/>
              <a:t> majors)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51% Minority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$77K Average Starting Salary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7" y="5468923"/>
            <a:ext cx="2624333" cy="11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1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mera lens with a bright light in the center&#10;&#10;Description automatically generated">
            <a:extLst>
              <a:ext uri="{FF2B5EF4-FFF2-40B4-BE49-F238E27FC236}">
                <a16:creationId xmlns:a16="http://schemas.microsoft.com/office/drawing/2014/main" id="{1623E449-B38C-BA94-7E5E-C58E4A3B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B8E7D-21A6-A2E9-CD10-E8A8009C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6188"/>
            <a:ext cx="7886700" cy="699247"/>
          </a:xfrm>
          <a:solidFill>
            <a:schemeClr val="tx1">
              <a:alpha val="59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Current State </a:t>
            </a:r>
            <a:r>
              <a:rPr lang="en-US">
                <a:solidFill>
                  <a:schemeClr val="bg1"/>
                </a:solidFill>
              </a:rPr>
              <a:t>– AS STEM </a:t>
            </a:r>
            <a:r>
              <a:rPr lang="en-US" dirty="0">
                <a:solidFill>
                  <a:schemeClr val="bg1"/>
                </a:solidFill>
              </a:rPr>
              <a:t>Degree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C1857-2705-4306-2224-71194A3B2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4148"/>
            <a:ext cx="7886700" cy="12326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Students can take the following: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554049-24CB-04B4-E18B-F26E0DB80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125845"/>
              </p:ext>
            </p:extLst>
          </p:nvPr>
        </p:nvGraphicFramePr>
        <p:xfrm>
          <a:off x="1512678" y="1590328"/>
          <a:ext cx="6103548" cy="323596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498596">
                  <a:extLst>
                    <a:ext uri="{9D8B030D-6E8A-4147-A177-3AD203B41FA5}">
                      <a16:colId xmlns:a16="http://schemas.microsoft.com/office/drawing/2014/main" val="480614863"/>
                    </a:ext>
                  </a:extLst>
                </a:gridCol>
                <a:gridCol w="4604952">
                  <a:extLst>
                    <a:ext uri="{9D8B030D-6E8A-4147-A177-3AD203B41FA5}">
                      <a16:colId xmlns:a16="http://schemas.microsoft.com/office/drawing/2014/main" val="39907572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Calculus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 2311, MAC 2312, MAC 2313, MAP 2302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358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PHY 2048C, PHY 2049C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402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CHM 1045C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46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EGN 1006C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Intro To 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403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EGN 1007C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Engineering Concepts and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518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EGN 2440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Prob. and Stats. for Engineers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73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EGS 2004C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Electrical Networks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849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EGN 2210C or</a:t>
                      </a:r>
                    </a:p>
                    <a:p>
                      <a:r>
                        <a:rPr lang="en-US" dirty="0"/>
                        <a:t>COP 3275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Engineering Analysis and Computation</a:t>
                      </a:r>
                    </a:p>
                    <a:p>
                      <a:r>
                        <a:rPr lang="en-US" dirty="0"/>
                        <a:t>C/C++ Programming for Engineers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899081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5B5D40-8B53-4326-1883-7FEEC381045A}"/>
              </a:ext>
            </a:extLst>
          </p:cNvPr>
          <p:cNvSpPr txBox="1">
            <a:spLocks/>
          </p:cNvSpPr>
          <p:nvPr/>
        </p:nvSpPr>
        <p:spPr>
          <a:xfrm>
            <a:off x="235619" y="-1645632"/>
            <a:ext cx="7886700" cy="16584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 photonics related courses.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At 60 credits, AA is complete and often occurs prior to completion of math series.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Note:  37.5% of students arrive at UCF not capable of 3-Year Degree completion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0470B0-BF49-8115-4574-61275B740397}"/>
              </a:ext>
            </a:extLst>
          </p:cNvPr>
          <p:cNvSpPr/>
          <p:nvPr/>
        </p:nvSpPr>
        <p:spPr>
          <a:xfrm>
            <a:off x="1354968" y="4918779"/>
            <a:ext cx="1837765" cy="184672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No photonics related courses.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834667-76DB-ED20-2D1E-269473B8774E}"/>
              </a:ext>
            </a:extLst>
          </p:cNvPr>
          <p:cNvSpPr/>
          <p:nvPr/>
        </p:nvSpPr>
        <p:spPr>
          <a:xfrm>
            <a:off x="3653117" y="4918779"/>
            <a:ext cx="1837765" cy="183776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64 Credits</a:t>
            </a:r>
            <a:br>
              <a:rPr lang="en-US" dirty="0"/>
            </a:br>
            <a:r>
              <a:rPr lang="en-US" dirty="0"/>
              <a:t>&amp; AA is awarded but before math is complete</a:t>
            </a:r>
          </a:p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649BBD-9ADB-B009-1DE1-F22E20D51B9B}"/>
              </a:ext>
            </a:extLst>
          </p:cNvPr>
          <p:cNvSpPr/>
          <p:nvPr/>
        </p:nvSpPr>
        <p:spPr>
          <a:xfrm>
            <a:off x="6165122" y="4976341"/>
            <a:ext cx="1789167" cy="178916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37.5% of students arrive at UCF w/o needed math level</a:t>
            </a:r>
          </a:p>
        </p:txBody>
      </p:sp>
    </p:spTree>
    <p:extLst>
      <p:ext uri="{BB962C8B-B14F-4D97-AF65-F5344CB8AC3E}">
        <p14:creationId xmlns:p14="http://schemas.microsoft.com/office/powerpoint/2010/main" val="420945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883" y="1397450"/>
            <a:ext cx="2818614" cy="3785652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Photonic Science and Engineering Program: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Ideally, transfers from Valencia, still need 6 more semesters.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But this is not reality.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6F467B3-78EB-4A01-0B19-FB86CB352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26" y="-3007954"/>
            <a:ext cx="10200041" cy="141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22274 -0.08171 " pathEditMode="relative" rAng="0" ptsTypes="AA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4 -0.08171 L 0.00417 0.4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44468 L 0.06736 0.184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0.18496 L -0.04844 -0.247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9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4 -0.24768 L 0.11371 -0.7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8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71 -0.70185 L 0.22274 -0.081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4.bp.blogspot.com/-JeiiA-tMkB0/Ul6_Yu_BgNI/AAAAAAAAIpw/q4pFaQd9_yo/s1600/IMG_086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r="8574"/>
          <a:stretch/>
        </p:blipFill>
        <p:spPr bwMode="auto">
          <a:xfrm flipH="1">
            <a:off x="0" y="745"/>
            <a:ext cx="9144000" cy="68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29470" y="-204165"/>
            <a:ext cx="4455042" cy="866273"/>
          </a:xfrm>
          <a:solidFill>
            <a:schemeClr val="accent1">
              <a:alpha val="0"/>
            </a:schemeClr>
          </a:solidFill>
        </p:spPr>
        <p:txBody>
          <a:bodyPr/>
          <a:lstStyle/>
          <a:p>
            <a:pPr algn="r"/>
            <a:r>
              <a:rPr lang="en-US" sz="3600" b="1" dirty="0"/>
              <a:t>JOB Market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55042" y="457202"/>
            <a:ext cx="4529470" cy="6324881"/>
          </a:xfrm>
          <a:gradFill>
            <a:gsLst>
              <a:gs pos="0">
                <a:schemeClr val="bg2"/>
              </a:gs>
              <a:gs pos="80000">
                <a:schemeClr val="bg1">
                  <a:lumMod val="95000"/>
                  <a:lumOff val="5000"/>
                  <a:alpha val="50000"/>
                </a:schemeClr>
              </a:gs>
            </a:gsLst>
          </a:gradFill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Estimated job market for photonics engineers:</a:t>
            </a:r>
          </a:p>
          <a:p>
            <a:pPr lvl="1" indent="-342900">
              <a:spcAft>
                <a:spcPts val="600"/>
              </a:spcAft>
              <a:buFont typeface="Wingdings" panose="05000000000000000000" pitchFamily="2" charset="2"/>
              <a:buChar char="²"/>
            </a:pPr>
            <a:r>
              <a:rPr lang="en-US" sz="1800" dirty="0"/>
              <a:t>U.S. – 10,400 job openings/year* </a:t>
            </a:r>
          </a:p>
          <a:p>
            <a:pPr lvl="1" indent="-342900">
              <a:spcAft>
                <a:spcPts val="600"/>
              </a:spcAft>
              <a:buFont typeface="Wingdings" panose="05000000000000000000" pitchFamily="2" charset="2"/>
              <a:buChar char="²"/>
            </a:pPr>
            <a:r>
              <a:rPr lang="en-US" sz="1800" dirty="0"/>
              <a:t>Florida - 700 job opening/year	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U.S. graduates per year: 80-100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Median Salary in Photonics in the </a:t>
            </a:r>
            <a:br>
              <a:rPr lang="en-US" sz="2000" dirty="0"/>
            </a:br>
            <a:r>
              <a:rPr lang="en-US" sz="2000" dirty="0"/>
              <a:t>US is $135,000 per year.**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Economic impact of Florida photonics </a:t>
            </a:r>
            <a:br>
              <a:rPr lang="en-US" sz="2000" dirty="0"/>
            </a:br>
            <a:r>
              <a:rPr lang="en-US" sz="2000" dirty="0"/>
              <a:t>industry is $3.6 billion (&gt;270 companies)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Photonics impact from private companies: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²"/>
            </a:pPr>
            <a:r>
              <a:rPr lang="en-US" dirty="0"/>
              <a:t>$3.085 TRILLION in revenue (vs. $29.7 trillion national total) 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²"/>
            </a:pPr>
            <a:r>
              <a:rPr lang="en-US" dirty="0"/>
              <a:t>7.4 million employed (vs. 120 million employed)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55042" y="6310752"/>
            <a:ext cx="789049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*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www.onetonline.org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**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SPIE Optics and Photonics Global Salary Report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33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ield of flowers with lights&#10;&#10;Description automatically generated">
            <a:extLst>
              <a:ext uri="{FF2B5EF4-FFF2-40B4-BE49-F238E27FC236}">
                <a16:creationId xmlns:a16="http://schemas.microsoft.com/office/drawing/2014/main" id="{054EE13A-D81C-476E-3C0D-2FB592721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A96FA-CA57-00FB-52DB-41EBBBCF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New Plan – AS-STEM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3482A-DFFC-E694-AFC2-5C1802A45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3743"/>
            <a:ext cx="7886700" cy="6014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Add Classes at Valencia and adjust prerequisites at UCF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CBB9C6-60F7-7A03-D81C-EC46F73CA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791683"/>
              </p:ext>
            </p:extLst>
          </p:nvPr>
        </p:nvGraphicFramePr>
        <p:xfrm>
          <a:off x="543464" y="2085191"/>
          <a:ext cx="7971886" cy="21757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20656">
                  <a:extLst>
                    <a:ext uri="{9D8B030D-6E8A-4147-A177-3AD203B41FA5}">
                      <a16:colId xmlns:a16="http://schemas.microsoft.com/office/drawing/2014/main" val="3272272091"/>
                    </a:ext>
                  </a:extLst>
                </a:gridCol>
                <a:gridCol w="301924">
                  <a:extLst>
                    <a:ext uri="{9D8B030D-6E8A-4147-A177-3AD203B41FA5}">
                      <a16:colId xmlns:a16="http://schemas.microsoft.com/office/drawing/2014/main" val="475494305"/>
                    </a:ext>
                  </a:extLst>
                </a:gridCol>
                <a:gridCol w="3847381">
                  <a:extLst>
                    <a:ext uri="{9D8B030D-6E8A-4147-A177-3AD203B41FA5}">
                      <a16:colId xmlns:a16="http://schemas.microsoft.com/office/drawing/2014/main" val="2885629485"/>
                    </a:ext>
                  </a:extLst>
                </a:gridCol>
                <a:gridCol w="301925">
                  <a:extLst>
                    <a:ext uri="{9D8B030D-6E8A-4147-A177-3AD203B41FA5}">
                      <a16:colId xmlns:a16="http://schemas.microsoft.com/office/drawing/2014/main" val="2358250258"/>
                    </a:ext>
                  </a:extLst>
                </a:gridCol>
              </a:tblGrid>
              <a:tr h="4190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Valencia</a:t>
                      </a: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UCF</a:t>
                      </a: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extLst>
                  <a:ext uri="{0D108BD9-81ED-4DB2-BD59-A6C34878D82A}">
                    <a16:rowId xmlns:a16="http://schemas.microsoft.com/office/drawing/2014/main" val="2316573457"/>
                  </a:ext>
                </a:extLst>
              </a:tr>
              <a:tr h="4190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ETS 1211C Introduction to Photonics Engineering Design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OSE 2050 Introduction to Photonics Engineering Design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extLst>
                  <a:ext uri="{0D108BD9-81ED-4DB2-BD59-A6C34878D82A}">
                    <a16:rowId xmlns:a16="http://schemas.microsoft.com/office/drawing/2014/main" val="1135908754"/>
                  </a:ext>
                </a:extLst>
              </a:tr>
              <a:tr h="2047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ETS 2210C Principles of Photonics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UCF 3000 Restricted Elective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extLst>
                  <a:ext uri="{0D108BD9-81ED-4DB2-BD59-A6C34878D82A}">
                    <a16:rowId xmlns:a16="http://schemas.microsoft.com/office/drawing/2014/main" val="3140302056"/>
                  </a:ext>
                </a:extLst>
              </a:tr>
              <a:tr h="2047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ETS 2215 Geometric Optics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OSE 3200 Geometric Optics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extLst>
                  <a:ext uri="{0D108BD9-81ED-4DB2-BD59-A6C34878D82A}">
                    <a16:rowId xmlns:a16="http://schemas.microsoft.com/office/drawing/2014/main" val="1944070300"/>
                  </a:ext>
                </a:extLst>
              </a:tr>
              <a:tr h="2047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ETS 2215L Geometric Optics Lab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OSE 3200L Geometric Optics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extLst>
                  <a:ext uri="{0D108BD9-81ED-4DB2-BD59-A6C34878D82A}">
                    <a16:rowId xmlns:a16="http://schemas.microsoft.com/office/drawing/2014/main" val="3394988903"/>
                  </a:ext>
                </a:extLst>
              </a:tr>
              <a:tr h="2047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ETS 2212 Foundations of Photonics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OSE 3052 Foundations of Photonics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extLst>
                  <a:ext uri="{0D108BD9-81ED-4DB2-BD59-A6C34878D82A}">
                    <a16:rowId xmlns:a16="http://schemas.microsoft.com/office/drawing/2014/main" val="39854055"/>
                  </a:ext>
                </a:extLst>
              </a:tr>
              <a:tr h="2047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ETS 2212L Foundations of Photonics Lab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OSE 3052 Foundations of Photonics Lab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916" marR="81916" marT="0" marB="0"/>
                </a:tc>
                <a:extLst>
                  <a:ext uri="{0D108BD9-81ED-4DB2-BD59-A6C34878D82A}">
                    <a16:rowId xmlns:a16="http://schemas.microsoft.com/office/drawing/2014/main" val="2371507298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01B73575-C25C-077E-666D-730B0AD6DD05}"/>
              </a:ext>
            </a:extLst>
          </p:cNvPr>
          <p:cNvSpPr/>
          <p:nvPr/>
        </p:nvSpPr>
        <p:spPr>
          <a:xfrm>
            <a:off x="3610524" y="4640608"/>
            <a:ext cx="1837765" cy="183776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64 Credits allowed</a:t>
            </a:r>
          </a:p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2295E8-D888-A624-03E6-7CB0AE4B2C1B}"/>
              </a:ext>
            </a:extLst>
          </p:cNvPr>
          <p:cNvSpPr/>
          <p:nvPr/>
        </p:nvSpPr>
        <p:spPr>
          <a:xfrm>
            <a:off x="1292215" y="4655483"/>
            <a:ext cx="1837765" cy="184672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Photonics Courses offered early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2A7F18-3379-37B4-F141-A6043D522990}"/>
              </a:ext>
            </a:extLst>
          </p:cNvPr>
          <p:cNvSpPr/>
          <p:nvPr/>
        </p:nvSpPr>
        <p:spPr>
          <a:xfrm>
            <a:off x="6147192" y="4664907"/>
            <a:ext cx="1789167" cy="178916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Students will arrive math and program ready</a:t>
            </a:r>
          </a:p>
        </p:txBody>
      </p:sp>
    </p:spTree>
    <p:extLst>
      <p:ext uri="{BB962C8B-B14F-4D97-AF65-F5344CB8AC3E}">
        <p14:creationId xmlns:p14="http://schemas.microsoft.com/office/powerpoint/2010/main" val="168943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with rainbow lights&#10;&#10;Description automatically generated">
            <a:extLst>
              <a:ext uri="{FF2B5EF4-FFF2-40B4-BE49-F238E27FC236}">
                <a16:creationId xmlns:a16="http://schemas.microsoft.com/office/drawing/2014/main" id="{0E66A2D4-BA6E-A1C0-F59D-C6DEEB739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7DF1D08-7552-6076-83DF-A54501FC8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57"/>
          <a:stretch/>
        </p:blipFill>
        <p:spPr>
          <a:xfrm>
            <a:off x="1070263" y="81919"/>
            <a:ext cx="7003473" cy="66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883" y="1397450"/>
            <a:ext cx="2818614" cy="4093428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Graduation 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128 Credit Hours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hours of summer credit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2.25 Major GPA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2.00 UCF GPA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 additional requirements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are interested in Photonics, take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OSE 2050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semester!</a:t>
            </a:r>
          </a:p>
        </p:txBody>
      </p:sp>
      <p:pic>
        <p:nvPicPr>
          <p:cNvPr id="4" name="Picture 3" descr="A diagram of a computer flowchart&#10;&#10;Description automatically generated">
            <a:extLst>
              <a:ext uri="{FF2B5EF4-FFF2-40B4-BE49-F238E27FC236}">
                <a16:creationId xmlns:a16="http://schemas.microsoft.com/office/drawing/2014/main" id="{B83AC85E-4A8E-F2EC-B164-434FEEDCFC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2222" r="3464" b="2525"/>
          <a:stretch/>
        </p:blipFill>
        <p:spPr>
          <a:xfrm>
            <a:off x="-706672" y="-2829095"/>
            <a:ext cx="10222428" cy="1350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4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394 L 0.22274 -0.08171 " pathEditMode="relative" rAng="0" ptsTypes="AA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4 -0.08171 L 0.00034 0.299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8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29907 L -0.06945 0.545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5456 L 0.06545 0.131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-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5 0.13148 L -0.00139 -0.385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62000" y="62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38588 L 0.22274 -0.081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flowers with lights&#10;&#10;Description automatically generated">
            <a:extLst>
              <a:ext uri="{FF2B5EF4-FFF2-40B4-BE49-F238E27FC236}">
                <a16:creationId xmlns:a16="http://schemas.microsoft.com/office/drawing/2014/main" id="{58348618-4184-B95F-DB36-C28251010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BB1F8-3A5F-2D95-E9A6-7199C249748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Effect of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65CF0-7EB8-8DF3-38F1-670A2049C0B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>
              <a:alpha val="60000"/>
            </a:schemeClr>
          </a:solidFill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Promotes Photonics to a wider group of students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Allows for transfers to complete PSE degree in 3 years.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Allows students to start photonics courses early.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AS-STEM allows for more than 60 credits.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Students will need to declare AA and AS-STEM degrees.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Then, students are awarded AA degree to satisfy Direct Connect/GEP.</a:t>
            </a:r>
          </a:p>
        </p:txBody>
      </p:sp>
    </p:spTree>
    <p:extLst>
      <p:ext uri="{BB962C8B-B14F-4D97-AF65-F5344CB8AC3E}">
        <p14:creationId xmlns:p14="http://schemas.microsoft.com/office/powerpoint/2010/main" val="338923169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OL Template.potx" id="{0674B14B-454E-4A49-B299-B1666C5F0344}" vid="{5AD54104-AEC0-48F7-A9BA-45C3A2F94D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031F3248EDB14DA311A3F855CD9539" ma:contentTypeVersion="20" ma:contentTypeDescription="Create a new document." ma:contentTypeScope="" ma:versionID="645817eaaa1f625a16f2124539289059">
  <xsd:schema xmlns:xsd="http://www.w3.org/2001/XMLSchema" xmlns:xs="http://www.w3.org/2001/XMLSchema" xmlns:p="http://schemas.microsoft.com/office/2006/metadata/properties" xmlns:ns1="http://schemas.microsoft.com/sharepoint/v3" xmlns:ns2="1bab6303-af0b-45d5-8f9e-1d1bcb2a661e" xmlns:ns3="f48cf5b2-f6c8-4dfc-956f-ca5fcc1eee5c" targetNamespace="http://schemas.microsoft.com/office/2006/metadata/properties" ma:root="true" ma:fieldsID="f7e95ba69a026f7016c156bc1ab422d6" ns1:_="" ns2:_="" ns3:_="">
    <xsd:import namespace="http://schemas.microsoft.com/sharepoint/v3"/>
    <xsd:import namespace="1bab6303-af0b-45d5-8f9e-1d1bcb2a661e"/>
    <xsd:import namespace="f48cf5b2-f6c8-4dfc-956f-ca5fcc1eee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b6303-af0b-45d5-8f9e-1d1bcb2a66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d757968-b5e0-43bf-af52-13bc70651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8cf5b2-f6c8-4dfc-956f-ca5fcc1eee5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4f8c45e-ee0a-498b-bd9e-89aa2f74f3bc}" ma:internalName="TaxCatchAll" ma:showField="CatchAllData" ma:web="f48cf5b2-f6c8-4dfc-956f-ca5fcc1eee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1bab6303-af0b-45d5-8f9e-1d1bcb2a661e">
      <Terms xmlns="http://schemas.microsoft.com/office/infopath/2007/PartnerControls"/>
    </lcf76f155ced4ddcb4097134ff3c332f>
    <TaxCatchAll xmlns="f48cf5b2-f6c8-4dfc-956f-ca5fcc1eee5c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98C664D-6E56-49B8-81C0-D375A4FD75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7339DB-AE30-48D3-8BAA-03AB021558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bab6303-af0b-45d5-8f9e-1d1bcb2a661e"/>
    <ds:schemaRef ds:uri="f48cf5b2-f6c8-4dfc-956f-ca5fcc1eee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DFE590-A930-4BE7-9158-FD35572D60B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1bab6303-af0b-45d5-8f9e-1d1bcb2a661e"/>
    <ds:schemaRef ds:uri="f48cf5b2-f6c8-4dfc-956f-ca5fcc1eee5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367</TotalTime>
  <Words>603</Words>
  <Application>Microsoft Office PowerPoint</Application>
  <PresentationFormat>On-screen Show (4:3)</PresentationFormat>
  <Paragraphs>119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Celestial</vt:lpstr>
      <vt:lpstr>AS-STEM  with PHOTONIC SCIENCE AND ENGINEERING  SPECIALIZATION</vt:lpstr>
      <vt:lpstr>Photonic Science &amp; Engineering</vt:lpstr>
      <vt:lpstr>Current State – AS STEM Degree</vt:lpstr>
      <vt:lpstr>PowerPoint Presentation</vt:lpstr>
      <vt:lpstr>JOB Market</vt:lpstr>
      <vt:lpstr>New Plan – AS-STEM</vt:lpstr>
      <vt:lpstr>PowerPoint Presentation</vt:lpstr>
      <vt:lpstr>PowerPoint Presentation</vt:lpstr>
      <vt:lpstr>Effect of Changes</vt:lpstr>
    </vt:vector>
  </TitlesOfParts>
  <Company>University of Central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AS-STEM  with PHOTONIC SCIENCE AND ENGINEERING  SPECIALIZATION</dc:title>
  <dc:creator>Mike McKee</dc:creator>
  <cp:lastModifiedBy>Jesse Sunski</cp:lastModifiedBy>
  <cp:revision>3</cp:revision>
  <dcterms:created xsi:type="dcterms:W3CDTF">2024-02-06T13:55:56Z</dcterms:created>
  <dcterms:modified xsi:type="dcterms:W3CDTF">2024-05-15T17:49:19Z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0x010100FF031F3248EDB14DA311A3F855CD9539</vt:lpwstr>
  </property>
  <property fmtid="{D5CDD505-2E9C-101B-9397-08002B2CF9AE}" pid="3" name="MediaServiceImageTags">
    <vt:lpwstr/>
  </property>
</Properties>
</file>